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8" r:id="rId3"/>
    <p:sldId id="259" r:id="rId4"/>
    <p:sldId id="293" r:id="rId5"/>
    <p:sldId id="261" r:id="rId6"/>
    <p:sldId id="289" r:id="rId7"/>
    <p:sldId id="263" r:id="rId8"/>
    <p:sldId id="264" r:id="rId9"/>
    <p:sldId id="291" r:id="rId10"/>
    <p:sldId id="302" r:id="rId11"/>
    <p:sldId id="292" r:id="rId12"/>
    <p:sldId id="290" r:id="rId13"/>
    <p:sldId id="265" r:id="rId14"/>
    <p:sldId id="267" r:id="rId15"/>
    <p:sldId id="295" r:id="rId16"/>
    <p:sldId id="294" r:id="rId17"/>
    <p:sldId id="286" r:id="rId18"/>
    <p:sldId id="268" r:id="rId19"/>
    <p:sldId id="269" r:id="rId20"/>
    <p:sldId id="274" r:id="rId21"/>
    <p:sldId id="298" r:id="rId22"/>
    <p:sldId id="300" r:id="rId23"/>
    <p:sldId id="299" r:id="rId24"/>
    <p:sldId id="305" r:id="rId25"/>
    <p:sldId id="284" r:id="rId26"/>
    <p:sldId id="304" r:id="rId27"/>
    <p:sldId id="303" r:id="rId28"/>
    <p:sldId id="275" r:id="rId29"/>
    <p:sldId id="276" r:id="rId30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118" d="100"/>
          <a:sy n="118" d="100"/>
        </p:scale>
        <p:origin x="-143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CA074-CFB7-4DA7-A434-B68E858AA7F7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8A5DFA-8ADC-472E-982D-A7FC3CD00F4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6766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A5DFA-8ADC-472E-982D-A7FC3CD00F48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0768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A5DFA-8ADC-472E-982D-A7FC3CD00F48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0768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29B64-A574-4F11-B99D-15C99AA748FF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E389-05BC-4C15-A985-62EDFA5BC3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7389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29B64-A574-4F11-B99D-15C99AA748FF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E389-05BC-4C15-A985-62EDFA5BC3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0732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29B64-A574-4F11-B99D-15C99AA748FF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E389-05BC-4C15-A985-62EDFA5BC3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2325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29B64-A574-4F11-B99D-15C99AA748FF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E389-05BC-4C15-A985-62EDFA5BC3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6992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29B64-A574-4F11-B99D-15C99AA748FF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E389-05BC-4C15-A985-62EDFA5BC3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6714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29B64-A574-4F11-B99D-15C99AA748FF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E389-05BC-4C15-A985-62EDFA5BC3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6859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29B64-A574-4F11-B99D-15C99AA748FF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E389-05BC-4C15-A985-62EDFA5BC3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6347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29B64-A574-4F11-B99D-15C99AA748FF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E389-05BC-4C15-A985-62EDFA5BC3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2314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29B64-A574-4F11-B99D-15C99AA748FF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E389-05BC-4C15-A985-62EDFA5BC3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5864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29B64-A574-4F11-B99D-15C99AA748FF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E389-05BC-4C15-A985-62EDFA5BC3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2173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29B64-A574-4F11-B99D-15C99AA748FF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E389-05BC-4C15-A985-62EDFA5BC3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1293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29B64-A574-4F11-B99D-15C99AA748FF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0E389-05BC-4C15-A985-62EDFA5BC3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9137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.jp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g"/><Relationship Id="rId10" Type="http://schemas.openxmlformats.org/officeDocument/2006/relationships/image" Target="../media/image38.jpg"/><Relationship Id="rId4" Type="http://schemas.openxmlformats.org/officeDocument/2006/relationships/image" Target="../media/image32.jpg"/><Relationship Id="rId9" Type="http://schemas.openxmlformats.org/officeDocument/2006/relationships/image" Target="../media/image3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jpg"/><Relationship Id="rId7" Type="http://schemas.openxmlformats.org/officeDocument/2006/relationships/image" Target="../media/image4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11" Type="http://schemas.openxmlformats.org/officeDocument/2006/relationships/image" Target="../media/image51.jpg"/><Relationship Id="rId5" Type="http://schemas.openxmlformats.org/officeDocument/2006/relationships/image" Target="../media/image45.jpg"/><Relationship Id="rId10" Type="http://schemas.openxmlformats.org/officeDocument/2006/relationships/image" Target="../media/image50.jpg"/><Relationship Id="rId4" Type="http://schemas.openxmlformats.org/officeDocument/2006/relationships/image" Target="../media/image44.jpg"/><Relationship Id="rId9" Type="http://schemas.openxmlformats.org/officeDocument/2006/relationships/image" Target="../media/image49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2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627784" y="5373216"/>
            <a:ext cx="6400800" cy="1752600"/>
          </a:xfrm>
        </p:spPr>
        <p:txBody>
          <a:bodyPr/>
          <a:lstStyle/>
          <a:p>
            <a:r>
              <a:rPr lang="hu-HU" dirty="0" smtClean="0"/>
              <a:t>Kovács Győző</a:t>
            </a:r>
            <a:br>
              <a:rPr lang="hu-HU" dirty="0" smtClean="0"/>
            </a:br>
            <a:r>
              <a:rPr lang="hu-HU" sz="2000" dirty="0" smtClean="0"/>
              <a:t>NYMTIT elnök</a:t>
            </a:r>
            <a:endParaRPr lang="hu-HU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66975"/>
            <a:ext cx="9143999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3523"/>
            <a:ext cx="9144000" cy="1910953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755576" y="908720"/>
            <a:ext cx="77490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6000" dirty="0" smtClean="0">
                <a:solidFill>
                  <a:srgbClr val="FF0000"/>
                </a:solidFill>
              </a:rPr>
              <a:t>2020 – </a:t>
            </a:r>
            <a:r>
              <a:rPr lang="hu-HU" sz="6000" dirty="0" err="1" smtClean="0">
                <a:solidFill>
                  <a:srgbClr val="FF0000"/>
                </a:solidFill>
              </a:rPr>
              <a:t>as</a:t>
            </a:r>
            <a:r>
              <a:rPr lang="hu-HU" sz="6000" dirty="0" smtClean="0">
                <a:solidFill>
                  <a:srgbClr val="FF0000"/>
                </a:solidFill>
              </a:rPr>
              <a:t> év eseményei </a:t>
            </a:r>
            <a:endParaRPr lang="hu-HU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75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910953"/>
          </a:xfrm>
          <a:prstGeom prst="rect">
            <a:avLst/>
          </a:prstGeom>
        </p:spPr>
      </p:pic>
      <p:sp>
        <p:nvSpPr>
          <p:cNvPr id="5" name="Cím 1"/>
          <p:cNvSpPr txBox="1">
            <a:spLocks/>
          </p:cNvSpPr>
          <p:nvPr/>
        </p:nvSpPr>
        <p:spPr>
          <a:xfrm>
            <a:off x="-299586" y="147948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b="1" dirty="0" smtClean="0">
                <a:solidFill>
                  <a:schemeClr val="accent3">
                    <a:lumMod val="75000"/>
                  </a:schemeClr>
                </a:solidFill>
              </a:rPr>
              <a:t>Megkezdett </a:t>
            </a:r>
            <a:r>
              <a:rPr lang="hu-HU" b="1" dirty="0">
                <a:solidFill>
                  <a:schemeClr val="accent3">
                    <a:lumMod val="75000"/>
                  </a:schemeClr>
                </a:solidFill>
              </a:rPr>
              <a:t>munkák, </a:t>
            </a:r>
            <a:r>
              <a:rPr lang="hu-HU" b="1" dirty="0" smtClean="0">
                <a:solidFill>
                  <a:schemeClr val="accent3">
                    <a:lumMod val="75000"/>
                  </a:schemeClr>
                </a:solidFill>
              </a:rPr>
              <a:t>2020 - </a:t>
            </a:r>
            <a:r>
              <a:rPr lang="hu-HU" b="1" dirty="0" err="1" smtClean="0">
                <a:solidFill>
                  <a:schemeClr val="accent3">
                    <a:lumMod val="75000"/>
                  </a:schemeClr>
                </a:solidFill>
              </a:rPr>
              <a:t>ban</a:t>
            </a:r>
            <a:endParaRPr lang="hu-H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07504" y="2996952"/>
            <a:ext cx="892899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dirty="0" smtClean="0">
                <a:solidFill>
                  <a:schemeClr val="accent1"/>
                </a:solidFill>
              </a:rPr>
              <a:t>	</a:t>
            </a:r>
            <a:r>
              <a:rPr lang="hu-HU" sz="3200" dirty="0"/>
              <a:t>A Kővágószőlősről Hetvehelyre vezető műút mellett, Boda külterületén egy 850 méteres (BAF-3) és egy 1600 méteres (BAF 3A) fúrólyuk mélyül. A harmadik kutatófúrást (BAF-4) Bükkösdön, </a:t>
            </a:r>
            <a:r>
              <a:rPr lang="hu-HU" sz="3200" dirty="0" err="1"/>
              <a:t>Szentdomján</a:t>
            </a:r>
            <a:r>
              <a:rPr lang="hu-HU" sz="3200" dirty="0"/>
              <a:t> közelében alakítják ki. Ennek tervezett mélysége 800 m. A fúrási munkák várhatóan a jövő év őszéig tartanak.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2" y="116632"/>
            <a:ext cx="7956376" cy="596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6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/>
          <p:cNvSpPr txBox="1">
            <a:spLocks/>
          </p:cNvSpPr>
          <p:nvPr/>
        </p:nvSpPr>
        <p:spPr>
          <a:xfrm>
            <a:off x="784859" y="-27094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1" dirty="0">
                <a:solidFill>
                  <a:schemeClr val="accent3">
                    <a:lumMod val="75000"/>
                  </a:schemeClr>
                </a:solidFill>
              </a:rPr>
              <a:t>Múlt - jövő</a:t>
            </a:r>
          </a:p>
        </p:txBody>
      </p:sp>
      <p:cxnSp>
        <p:nvCxnSpPr>
          <p:cNvPr id="7" name="Egyenes összekötő 6"/>
          <p:cNvCxnSpPr/>
          <p:nvPr/>
        </p:nvCxnSpPr>
        <p:spPr>
          <a:xfrm>
            <a:off x="806451" y="1049870"/>
            <a:ext cx="755015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Csoportba foglalás 8"/>
          <p:cNvGrpSpPr>
            <a:grpSpLocks noChangeAspect="1"/>
          </p:cNvGrpSpPr>
          <p:nvPr/>
        </p:nvGrpSpPr>
        <p:grpSpPr bwMode="auto">
          <a:xfrm>
            <a:off x="28316" y="5301201"/>
            <a:ext cx="6749057" cy="1338955"/>
            <a:chOff x="1357312" y="4875605"/>
            <a:chExt cx="6322221" cy="986303"/>
          </a:xfrm>
        </p:grpSpPr>
        <p:grpSp>
          <p:nvGrpSpPr>
            <p:cNvPr id="56" name="Csoportba foglalás 127"/>
            <p:cNvGrpSpPr>
              <a:grpSpLocks/>
            </p:cNvGrpSpPr>
            <p:nvPr/>
          </p:nvGrpSpPr>
          <p:grpSpPr bwMode="auto">
            <a:xfrm>
              <a:off x="7191886" y="4875605"/>
              <a:ext cx="219713" cy="589360"/>
              <a:chOff x="8065260" y="5357825"/>
              <a:chExt cx="292954" cy="785820"/>
            </a:xfrm>
          </p:grpSpPr>
          <p:sp>
            <p:nvSpPr>
              <p:cNvPr id="91" name="Téglalap 29"/>
              <p:cNvSpPr>
                <a:spLocks noChangeArrowheads="1"/>
              </p:cNvSpPr>
              <p:nvPr/>
            </p:nvSpPr>
            <p:spPr bwMode="auto">
              <a:xfrm>
                <a:off x="8072462" y="5387645"/>
                <a:ext cx="285752" cy="756000"/>
              </a:xfrm>
              <a:prstGeom prst="rect">
                <a:avLst/>
              </a:prstGeom>
              <a:solidFill>
                <a:srgbClr val="92D05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Ø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ü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95000"/>
                  <a:buFont typeface="Wingdings" panose="05000000000000000000" pitchFamily="2" charset="2"/>
                  <a:buChar char="w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hu-HU" altLang="hu-HU" sz="1800"/>
              </a:p>
            </p:txBody>
          </p:sp>
          <p:sp>
            <p:nvSpPr>
              <p:cNvPr id="92" name="Szövegdoboz 52">
                <a:extLst>
                  <a:ext uri="{FF2B5EF4-FFF2-40B4-BE49-F238E27FC236}">
                    <a16:creationId xmlns:a16="http://schemas.microsoft.com/office/drawing/2014/main" xmlns="" id="{534F4E88-9BB7-467A-904C-0859805DE4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7809687" y="5613398"/>
                <a:ext cx="785045" cy="2738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hu-HU" altLang="hu-HU" sz="825"/>
                  <a:t>Zárás</a:t>
                </a:r>
                <a:endParaRPr lang="en-GB" altLang="hu-HU" sz="825"/>
              </a:p>
            </p:txBody>
          </p:sp>
        </p:grpSp>
        <p:cxnSp>
          <p:nvCxnSpPr>
            <p:cNvPr id="57" name="Egyenes összekötő nyíllal 57"/>
            <p:cNvCxnSpPr>
              <a:cxnSpLocks noChangeShapeType="1"/>
            </p:cNvCxnSpPr>
            <p:nvPr/>
          </p:nvCxnSpPr>
          <p:spPr bwMode="auto">
            <a:xfrm>
              <a:off x="1946673" y="5667933"/>
              <a:ext cx="5732860" cy="1190"/>
            </a:xfrm>
            <a:prstGeom prst="straightConnector1">
              <a:avLst/>
            </a:prstGeom>
            <a:noFill/>
            <a:ln w="25400" algn="ctr">
              <a:solidFill>
                <a:srgbClr val="A5002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" name="Egyenes összekötő 23"/>
            <p:cNvCxnSpPr>
              <a:cxnSpLocks noChangeShapeType="1"/>
            </p:cNvCxnSpPr>
            <p:nvPr/>
          </p:nvCxnSpPr>
          <p:spPr bwMode="auto">
            <a:xfrm rot="5400000">
              <a:off x="7358064" y="5625705"/>
              <a:ext cx="108347" cy="1190"/>
            </a:xfrm>
            <a:prstGeom prst="line">
              <a:avLst/>
            </a:prstGeom>
            <a:noFill/>
            <a:ln w="28575" algn="ctr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" name="Egyenes összekötő 74"/>
            <p:cNvCxnSpPr>
              <a:cxnSpLocks noChangeShapeType="1"/>
            </p:cNvCxnSpPr>
            <p:nvPr/>
          </p:nvCxnSpPr>
          <p:spPr bwMode="auto">
            <a:xfrm rot="5400000">
              <a:off x="6072189" y="5625705"/>
              <a:ext cx="108347" cy="1190"/>
            </a:xfrm>
            <a:prstGeom prst="line">
              <a:avLst/>
            </a:prstGeom>
            <a:noFill/>
            <a:ln w="28575" algn="ctr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" name="Egyenes összekötő 75"/>
            <p:cNvCxnSpPr>
              <a:cxnSpLocks noChangeShapeType="1"/>
            </p:cNvCxnSpPr>
            <p:nvPr/>
          </p:nvCxnSpPr>
          <p:spPr bwMode="auto">
            <a:xfrm rot="5400000">
              <a:off x="4089798" y="5625704"/>
              <a:ext cx="108347" cy="1191"/>
            </a:xfrm>
            <a:prstGeom prst="line">
              <a:avLst/>
            </a:prstGeom>
            <a:noFill/>
            <a:ln w="28575" algn="ctr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" name="Egyenes összekötő 76"/>
            <p:cNvCxnSpPr>
              <a:cxnSpLocks noChangeShapeType="1"/>
            </p:cNvCxnSpPr>
            <p:nvPr/>
          </p:nvCxnSpPr>
          <p:spPr bwMode="auto">
            <a:xfrm rot="5400000">
              <a:off x="5375672" y="5631408"/>
              <a:ext cx="108347" cy="1191"/>
            </a:xfrm>
            <a:prstGeom prst="line">
              <a:avLst/>
            </a:prstGeom>
            <a:noFill/>
            <a:ln w="28575" algn="ctr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" name="Egyenes összekötő 77"/>
            <p:cNvCxnSpPr>
              <a:cxnSpLocks noChangeShapeType="1"/>
            </p:cNvCxnSpPr>
            <p:nvPr/>
          </p:nvCxnSpPr>
          <p:spPr bwMode="auto">
            <a:xfrm rot="5400000">
              <a:off x="3607595" y="5625705"/>
              <a:ext cx="108347" cy="1190"/>
            </a:xfrm>
            <a:prstGeom prst="line">
              <a:avLst/>
            </a:prstGeom>
            <a:noFill/>
            <a:ln w="28575" algn="ctr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" name="Egyenes összekötő 78"/>
            <p:cNvCxnSpPr>
              <a:cxnSpLocks noChangeShapeType="1"/>
            </p:cNvCxnSpPr>
            <p:nvPr/>
          </p:nvCxnSpPr>
          <p:spPr bwMode="auto">
            <a:xfrm rot="5400000">
              <a:off x="2750345" y="5625705"/>
              <a:ext cx="108347" cy="1190"/>
            </a:xfrm>
            <a:prstGeom prst="line">
              <a:avLst/>
            </a:prstGeom>
            <a:noFill/>
            <a:ln w="28575" algn="ctr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Egyenes összekötő 80"/>
            <p:cNvCxnSpPr>
              <a:cxnSpLocks noChangeShapeType="1"/>
            </p:cNvCxnSpPr>
            <p:nvPr/>
          </p:nvCxnSpPr>
          <p:spPr bwMode="auto">
            <a:xfrm rot="5400000">
              <a:off x="2375298" y="5625704"/>
              <a:ext cx="108347" cy="1191"/>
            </a:xfrm>
            <a:prstGeom prst="line">
              <a:avLst/>
            </a:prstGeom>
            <a:noFill/>
            <a:ln w="28575" algn="ctr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5" name="Szövegdoboz 81"/>
            <p:cNvSpPr txBox="1">
              <a:spLocks noChangeArrowheads="1"/>
            </p:cNvSpPr>
            <p:nvPr/>
          </p:nvSpPr>
          <p:spPr bwMode="auto">
            <a:xfrm>
              <a:off x="2162431" y="5672987"/>
              <a:ext cx="553640" cy="170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ü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95000"/>
                <a:buFont typeface="Wingdings" panose="05000000000000000000" pitchFamily="2" charset="2"/>
                <a:buChar char="w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hu-HU" sz="900" b="1" dirty="0">
                  <a:solidFill>
                    <a:srgbClr val="A50021"/>
                  </a:solidFill>
                </a:rPr>
                <a:t>201</a:t>
              </a:r>
              <a:r>
                <a:rPr lang="hu-HU" altLang="hu-HU" sz="900" b="1" dirty="0">
                  <a:solidFill>
                    <a:srgbClr val="A50021"/>
                  </a:solidFill>
                </a:rPr>
                <a:t>1</a:t>
              </a:r>
              <a:endParaRPr lang="en-GB" altLang="hu-HU" sz="900" b="1" dirty="0">
                <a:solidFill>
                  <a:srgbClr val="A50021"/>
                </a:solidFill>
              </a:endParaRPr>
            </a:p>
          </p:txBody>
        </p:sp>
        <p:sp>
          <p:nvSpPr>
            <p:cNvPr id="66" name="Szövegdoboz 82"/>
            <p:cNvSpPr txBox="1">
              <a:spLocks noChangeArrowheads="1"/>
            </p:cNvSpPr>
            <p:nvPr/>
          </p:nvSpPr>
          <p:spPr bwMode="auto">
            <a:xfrm>
              <a:off x="2547582" y="5679282"/>
              <a:ext cx="500063" cy="170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ü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95000"/>
                <a:buFont typeface="Wingdings" panose="05000000000000000000" pitchFamily="2" charset="2"/>
                <a:buChar char="w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hu-HU" sz="900" b="1" dirty="0">
                  <a:solidFill>
                    <a:srgbClr val="A50021"/>
                  </a:solidFill>
                </a:rPr>
                <a:t>2013</a:t>
              </a:r>
            </a:p>
          </p:txBody>
        </p:sp>
        <p:sp>
          <p:nvSpPr>
            <p:cNvPr id="67" name="Szövegdoboz 83"/>
            <p:cNvSpPr txBox="1">
              <a:spLocks noChangeArrowheads="1"/>
            </p:cNvSpPr>
            <p:nvPr/>
          </p:nvSpPr>
          <p:spPr bwMode="auto">
            <a:xfrm>
              <a:off x="3422844" y="5679282"/>
              <a:ext cx="481011" cy="170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ü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95000"/>
                <a:buFont typeface="Wingdings" panose="05000000000000000000" pitchFamily="2" charset="2"/>
                <a:buChar char="w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hu-HU" sz="900" b="1" dirty="0">
                  <a:solidFill>
                    <a:srgbClr val="A50021"/>
                  </a:solidFill>
                </a:rPr>
                <a:t>2030</a:t>
              </a:r>
            </a:p>
          </p:txBody>
        </p:sp>
        <p:sp>
          <p:nvSpPr>
            <p:cNvPr id="68" name="Szövegdoboz 84"/>
            <p:cNvSpPr txBox="1">
              <a:spLocks noChangeArrowheads="1"/>
            </p:cNvSpPr>
            <p:nvPr/>
          </p:nvSpPr>
          <p:spPr bwMode="auto">
            <a:xfrm>
              <a:off x="3899043" y="5679282"/>
              <a:ext cx="496490" cy="170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ü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95000"/>
                <a:buFont typeface="Wingdings" panose="05000000000000000000" pitchFamily="2" charset="2"/>
                <a:buChar char="w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hu-HU" sz="900" b="1" dirty="0">
                  <a:solidFill>
                    <a:srgbClr val="A50021"/>
                  </a:solidFill>
                </a:rPr>
                <a:t>2038</a:t>
              </a:r>
            </a:p>
          </p:txBody>
        </p:sp>
        <p:sp>
          <p:nvSpPr>
            <p:cNvPr id="69" name="Szövegdoboz 85"/>
            <p:cNvSpPr txBox="1">
              <a:spLocks noChangeArrowheads="1"/>
            </p:cNvSpPr>
            <p:nvPr/>
          </p:nvSpPr>
          <p:spPr bwMode="auto">
            <a:xfrm>
              <a:off x="5160902" y="5681894"/>
              <a:ext cx="535782" cy="170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ü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95000"/>
                <a:buFont typeface="Wingdings" panose="05000000000000000000" pitchFamily="2" charset="2"/>
                <a:buChar char="w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hu-HU" sz="900" b="1" dirty="0">
                  <a:solidFill>
                    <a:srgbClr val="A50021"/>
                  </a:solidFill>
                </a:rPr>
                <a:t>2055</a:t>
              </a:r>
            </a:p>
          </p:txBody>
        </p:sp>
        <p:sp>
          <p:nvSpPr>
            <p:cNvPr id="70" name="Szövegdoboz 86"/>
            <p:cNvSpPr txBox="1">
              <a:spLocks noChangeArrowheads="1"/>
            </p:cNvSpPr>
            <p:nvPr/>
          </p:nvSpPr>
          <p:spPr bwMode="auto">
            <a:xfrm>
              <a:off x="5893442" y="5691872"/>
              <a:ext cx="496490" cy="170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ü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95000"/>
                <a:buFont typeface="Wingdings" panose="05000000000000000000" pitchFamily="2" charset="2"/>
                <a:buChar char="w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hu-HU" sz="900" b="1" dirty="0">
                  <a:solidFill>
                    <a:srgbClr val="A50021"/>
                  </a:solidFill>
                </a:rPr>
                <a:t>2064</a:t>
              </a:r>
            </a:p>
          </p:txBody>
        </p:sp>
        <p:sp>
          <p:nvSpPr>
            <p:cNvPr id="71" name="Szövegdoboz 87"/>
            <p:cNvSpPr txBox="1">
              <a:spLocks noChangeArrowheads="1"/>
            </p:cNvSpPr>
            <p:nvPr/>
          </p:nvSpPr>
          <p:spPr bwMode="auto">
            <a:xfrm>
              <a:off x="7179317" y="5685577"/>
              <a:ext cx="481013" cy="170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ü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95000"/>
                <a:buFont typeface="Wingdings" panose="05000000000000000000" pitchFamily="2" charset="2"/>
                <a:buChar char="w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hu-HU" sz="900" b="1" dirty="0">
                  <a:solidFill>
                    <a:srgbClr val="A50021"/>
                  </a:solidFill>
                </a:rPr>
                <a:t>2084</a:t>
              </a:r>
            </a:p>
          </p:txBody>
        </p:sp>
        <p:grpSp>
          <p:nvGrpSpPr>
            <p:cNvPr id="72" name="Csoportba foglalás 121"/>
            <p:cNvGrpSpPr>
              <a:grpSpLocks/>
            </p:cNvGrpSpPr>
            <p:nvPr/>
          </p:nvGrpSpPr>
          <p:grpSpPr bwMode="auto">
            <a:xfrm>
              <a:off x="2428876" y="4875608"/>
              <a:ext cx="375047" cy="642989"/>
              <a:chOff x="1714480" y="5357826"/>
              <a:chExt cx="500066" cy="857322"/>
            </a:xfrm>
          </p:grpSpPr>
          <p:sp>
            <p:nvSpPr>
              <p:cNvPr id="89" name="Téglalap 22"/>
              <p:cNvSpPr>
                <a:spLocks noChangeArrowheads="1"/>
              </p:cNvSpPr>
              <p:nvPr/>
            </p:nvSpPr>
            <p:spPr bwMode="auto">
              <a:xfrm>
                <a:off x="1714480" y="5387645"/>
                <a:ext cx="500066" cy="756000"/>
              </a:xfrm>
              <a:prstGeom prst="rect">
                <a:avLst/>
              </a:prstGeom>
              <a:solidFill>
                <a:srgbClr val="FFCCCC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Ø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ü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95000"/>
                  <a:buFont typeface="Wingdings" panose="05000000000000000000" pitchFamily="2" charset="2"/>
                  <a:buChar char="w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hu-HU" altLang="hu-HU" sz="1800"/>
              </a:p>
            </p:txBody>
          </p:sp>
          <p:sp>
            <p:nvSpPr>
              <p:cNvPr id="90" name="Szövegdoboz 93">
                <a:extLst>
                  <a:ext uri="{FF2B5EF4-FFF2-40B4-BE49-F238E27FC236}">
                    <a16:creationId xmlns:a16="http://schemas.microsoft.com/office/drawing/2014/main" xmlns="" id="{ED459DE8-3ADF-4490-B056-98F62CFE57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1559463" y="5649538"/>
                <a:ext cx="857322" cy="2738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altLang="hu-HU" sz="825"/>
                  <a:t>Monitoring</a:t>
                </a:r>
              </a:p>
            </p:txBody>
          </p:sp>
        </p:grpSp>
        <p:grpSp>
          <p:nvGrpSpPr>
            <p:cNvPr id="73" name="Csoportba foglalás 122"/>
            <p:cNvGrpSpPr>
              <a:grpSpLocks/>
            </p:cNvGrpSpPr>
            <p:nvPr/>
          </p:nvGrpSpPr>
          <p:grpSpPr bwMode="auto">
            <a:xfrm>
              <a:off x="2767677" y="4898231"/>
              <a:ext cx="929232" cy="566738"/>
              <a:chOff x="2166052" y="5387645"/>
              <a:chExt cx="1239314" cy="756000"/>
            </a:xfrm>
          </p:grpSpPr>
          <p:sp>
            <p:nvSpPr>
              <p:cNvPr id="87" name="Téglalap 24"/>
              <p:cNvSpPr>
                <a:spLocks noChangeArrowheads="1"/>
              </p:cNvSpPr>
              <p:nvPr/>
            </p:nvSpPr>
            <p:spPr bwMode="auto">
              <a:xfrm>
                <a:off x="2214546" y="5387645"/>
                <a:ext cx="1143008" cy="756000"/>
              </a:xfrm>
              <a:prstGeom prst="rect">
                <a:avLst/>
              </a:prstGeom>
              <a:solidFill>
                <a:srgbClr val="FFFFCC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Ø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ü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95000"/>
                  <a:buFont typeface="Wingdings" panose="05000000000000000000" pitchFamily="2" charset="2"/>
                  <a:buChar char="w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hu-HU" altLang="hu-HU" sz="1800"/>
              </a:p>
            </p:txBody>
          </p:sp>
          <p:sp>
            <p:nvSpPr>
              <p:cNvPr id="88" name="Szövegdoboz 94">
                <a:extLst>
                  <a:ext uri="{FF2B5EF4-FFF2-40B4-BE49-F238E27FC236}">
                    <a16:creationId xmlns:a16="http://schemas.microsoft.com/office/drawing/2014/main" xmlns="" id="{C77ECED0-567F-48C6-A640-14D3B2E544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6052" y="5455894"/>
                <a:ext cx="1239314" cy="4763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hu-HU" altLang="hu-HU" sz="1275" dirty="0"/>
                  <a:t>helyszín kiválasztás</a:t>
                </a:r>
                <a:endParaRPr lang="en-GB" altLang="hu-HU" sz="1275" dirty="0"/>
              </a:p>
            </p:txBody>
          </p:sp>
        </p:grpSp>
        <p:grpSp>
          <p:nvGrpSpPr>
            <p:cNvPr id="74" name="Csoportba foglalás 123"/>
            <p:cNvGrpSpPr>
              <a:grpSpLocks/>
            </p:cNvGrpSpPr>
            <p:nvPr/>
          </p:nvGrpSpPr>
          <p:grpSpPr bwMode="auto">
            <a:xfrm>
              <a:off x="3607863" y="4898194"/>
              <a:ext cx="588848" cy="566192"/>
              <a:chOff x="3286472" y="5387598"/>
              <a:chExt cx="785135" cy="755272"/>
            </a:xfrm>
          </p:grpSpPr>
          <p:sp>
            <p:nvSpPr>
              <p:cNvPr id="85" name="Téglalap 84">
                <a:extLst>
                  <a:ext uri="{FF2B5EF4-FFF2-40B4-BE49-F238E27FC236}">
                    <a16:creationId xmlns:a16="http://schemas.microsoft.com/office/drawing/2014/main" xmlns="" id="{2389DB92-0DC3-4100-8350-37B4633E0A88}"/>
                  </a:ext>
                </a:extLst>
              </p:cNvPr>
              <p:cNvSpPr/>
              <p:nvPr/>
            </p:nvSpPr>
            <p:spPr bwMode="auto">
              <a:xfrm>
                <a:off x="3357325" y="5387598"/>
                <a:ext cx="643428" cy="755272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GB" sz="1350">
                  <a:cs typeface="Arial" charset="0"/>
                </a:endParaRPr>
              </a:p>
            </p:txBody>
          </p:sp>
          <p:sp>
            <p:nvSpPr>
              <p:cNvPr id="86" name="Szövegdoboz 95">
                <a:extLst>
                  <a:ext uri="{FF2B5EF4-FFF2-40B4-BE49-F238E27FC236}">
                    <a16:creationId xmlns:a16="http://schemas.microsoft.com/office/drawing/2014/main" xmlns="" id="{BAF4A158-DB3D-48CB-8B74-CC068C566A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86472" y="5500086"/>
                <a:ext cx="785135" cy="408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hu-HU" altLang="hu-HU" sz="1050" b="1"/>
                  <a:t>FKL</a:t>
                </a:r>
                <a:r>
                  <a:rPr lang="en-GB" altLang="hu-HU" sz="1050"/>
                  <a:t> </a:t>
                </a:r>
                <a:r>
                  <a:rPr lang="hu-HU" altLang="hu-HU" sz="1050"/>
                  <a:t>építés</a:t>
                </a:r>
                <a:endParaRPr lang="en-GB" altLang="hu-HU" sz="1050"/>
              </a:p>
            </p:txBody>
          </p:sp>
        </p:grpSp>
        <p:grpSp>
          <p:nvGrpSpPr>
            <p:cNvPr id="75" name="Csoportba foglalás 124"/>
            <p:cNvGrpSpPr>
              <a:grpSpLocks/>
            </p:cNvGrpSpPr>
            <p:nvPr/>
          </p:nvGrpSpPr>
          <p:grpSpPr bwMode="auto">
            <a:xfrm>
              <a:off x="4143376" y="4898231"/>
              <a:ext cx="1285876" cy="566738"/>
              <a:chOff x="4000496" y="5387645"/>
              <a:chExt cx="1714512" cy="756000"/>
            </a:xfrm>
          </p:grpSpPr>
          <p:sp>
            <p:nvSpPr>
              <p:cNvPr id="83" name="Téglalap 26"/>
              <p:cNvSpPr>
                <a:spLocks noChangeArrowheads="1"/>
              </p:cNvSpPr>
              <p:nvPr/>
            </p:nvSpPr>
            <p:spPr bwMode="auto">
              <a:xfrm>
                <a:off x="4000496" y="5387645"/>
                <a:ext cx="1714512" cy="756000"/>
              </a:xfrm>
              <a:prstGeom prst="rect">
                <a:avLst/>
              </a:prstGeom>
              <a:solidFill>
                <a:srgbClr val="66FF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Ø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ü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95000"/>
                  <a:buFont typeface="Wingdings" panose="05000000000000000000" pitchFamily="2" charset="2"/>
                  <a:buChar char="w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hu-HU" altLang="hu-HU" sz="1800"/>
              </a:p>
            </p:txBody>
          </p:sp>
          <p:sp>
            <p:nvSpPr>
              <p:cNvPr id="84" name="Szövegdoboz 96">
                <a:extLst>
                  <a:ext uri="{FF2B5EF4-FFF2-40B4-BE49-F238E27FC236}">
                    <a16:creationId xmlns:a16="http://schemas.microsoft.com/office/drawing/2014/main" xmlns="" id="{149D7FBF-1B4F-4CB6-A08B-80239812EF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1611" y="5646722"/>
                <a:ext cx="1643042" cy="283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hu-HU" altLang="hu-HU" sz="1275"/>
                  <a:t>FKL</a:t>
                </a:r>
                <a:r>
                  <a:rPr lang="en-GB" altLang="hu-HU" sz="1275"/>
                  <a:t> </a:t>
                </a:r>
                <a:r>
                  <a:rPr lang="hu-HU" altLang="hu-HU" sz="1275"/>
                  <a:t>üzemelés</a:t>
                </a:r>
                <a:endParaRPr lang="en-GB" altLang="hu-HU" sz="1275"/>
              </a:p>
            </p:txBody>
          </p:sp>
        </p:grpSp>
        <p:grpSp>
          <p:nvGrpSpPr>
            <p:cNvPr id="76" name="Csoportba foglalás 125"/>
            <p:cNvGrpSpPr>
              <a:grpSpLocks/>
            </p:cNvGrpSpPr>
            <p:nvPr/>
          </p:nvGrpSpPr>
          <p:grpSpPr bwMode="auto">
            <a:xfrm>
              <a:off x="5428984" y="4898194"/>
              <a:ext cx="696564" cy="566192"/>
              <a:chOff x="5714653" y="5387598"/>
              <a:chExt cx="928758" cy="755272"/>
            </a:xfrm>
          </p:grpSpPr>
          <p:sp>
            <p:nvSpPr>
              <p:cNvPr id="81" name="Téglalap 80">
                <a:extLst>
                  <a:ext uri="{FF2B5EF4-FFF2-40B4-BE49-F238E27FC236}">
                    <a16:creationId xmlns:a16="http://schemas.microsoft.com/office/drawing/2014/main" xmlns="" id="{85968A3B-95FC-4583-8B0A-48E6D5C2B441}"/>
                  </a:ext>
                </a:extLst>
              </p:cNvPr>
              <p:cNvSpPr/>
              <p:nvPr/>
            </p:nvSpPr>
            <p:spPr bwMode="auto">
              <a:xfrm>
                <a:off x="5714653" y="5387598"/>
                <a:ext cx="928758" cy="755272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GB" sz="1350">
                  <a:cs typeface="Arial" charset="0"/>
                </a:endParaRPr>
              </a:p>
            </p:txBody>
          </p:sp>
          <p:sp>
            <p:nvSpPr>
              <p:cNvPr id="82" name="Szövegdoboz 97">
                <a:extLst>
                  <a:ext uri="{FF2B5EF4-FFF2-40B4-BE49-F238E27FC236}">
                    <a16:creationId xmlns:a16="http://schemas.microsoft.com/office/drawing/2014/main" xmlns="" id="{57BF3603-DE98-4756-AF9C-2D6DD24D87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85506" y="5500086"/>
                <a:ext cx="787052" cy="408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hu-HU" altLang="hu-HU" sz="1050"/>
                  <a:t>tároló</a:t>
                </a:r>
                <a:r>
                  <a:rPr lang="en-GB" altLang="hu-HU" sz="1050"/>
                  <a:t> </a:t>
                </a:r>
                <a:r>
                  <a:rPr lang="hu-HU" altLang="hu-HU" sz="1050"/>
                  <a:t>építés</a:t>
                </a:r>
                <a:endParaRPr lang="en-GB" altLang="hu-HU" sz="1050"/>
              </a:p>
            </p:txBody>
          </p:sp>
        </p:grpSp>
        <p:grpSp>
          <p:nvGrpSpPr>
            <p:cNvPr id="77" name="Csoportba foglalás 126"/>
            <p:cNvGrpSpPr>
              <a:grpSpLocks/>
            </p:cNvGrpSpPr>
            <p:nvPr/>
          </p:nvGrpSpPr>
          <p:grpSpPr bwMode="auto">
            <a:xfrm>
              <a:off x="6072189" y="4898233"/>
              <a:ext cx="1178719" cy="567065"/>
              <a:chOff x="6572264" y="5387645"/>
              <a:chExt cx="1571636" cy="756000"/>
            </a:xfrm>
          </p:grpSpPr>
          <p:sp>
            <p:nvSpPr>
              <p:cNvPr id="79" name="Téglalap 28"/>
              <p:cNvSpPr>
                <a:spLocks noChangeArrowheads="1"/>
              </p:cNvSpPr>
              <p:nvPr/>
            </p:nvSpPr>
            <p:spPr bwMode="auto">
              <a:xfrm>
                <a:off x="6643702" y="5387645"/>
                <a:ext cx="1428760" cy="756000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Ø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ü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95000"/>
                  <a:buFont typeface="Wingdings" panose="05000000000000000000" pitchFamily="2" charset="2"/>
                  <a:buChar char="w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hu-HU" altLang="hu-HU" sz="1800"/>
              </a:p>
            </p:txBody>
          </p:sp>
          <p:sp>
            <p:nvSpPr>
              <p:cNvPr id="80" name="Szövegdoboz 99"/>
              <p:cNvSpPr txBox="1">
                <a:spLocks noChangeArrowheads="1"/>
              </p:cNvSpPr>
              <p:nvPr/>
            </p:nvSpPr>
            <p:spPr bwMode="auto">
              <a:xfrm>
                <a:off x="6572264" y="5643578"/>
                <a:ext cx="1571636" cy="453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Ø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ü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95000"/>
                  <a:buFont typeface="Wingdings" panose="05000000000000000000" pitchFamily="2" charset="2"/>
                  <a:buChar char="w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hu-HU" altLang="hu-HU" sz="1200"/>
                  <a:t>tároló üzemelés</a:t>
                </a:r>
                <a:endParaRPr lang="en-GB" altLang="hu-HU" sz="1200"/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hu-HU" sz="1200"/>
              </a:p>
            </p:txBody>
          </p:sp>
        </p:grpSp>
        <p:pic>
          <p:nvPicPr>
            <p:cNvPr id="78" name="Picture 5" descr="HLV_ax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7312" y="4875611"/>
              <a:ext cx="910829" cy="650081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3" name="Téglalap 92"/>
          <p:cNvSpPr/>
          <p:nvPr/>
        </p:nvSpPr>
        <p:spPr>
          <a:xfrm>
            <a:off x="1173497" y="5341094"/>
            <a:ext cx="403331" cy="76893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4" name="Téglalap 93"/>
          <p:cNvSpPr/>
          <p:nvPr/>
        </p:nvSpPr>
        <p:spPr>
          <a:xfrm>
            <a:off x="1576826" y="5341054"/>
            <a:ext cx="910708" cy="76893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5" name="Téglalap 94"/>
          <p:cNvSpPr/>
          <p:nvPr/>
        </p:nvSpPr>
        <p:spPr>
          <a:xfrm>
            <a:off x="2487719" y="5341054"/>
            <a:ext cx="514757" cy="76893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6" name="Téglalap 95"/>
          <p:cNvSpPr/>
          <p:nvPr/>
        </p:nvSpPr>
        <p:spPr>
          <a:xfrm>
            <a:off x="3006653" y="5332360"/>
            <a:ext cx="1377629" cy="76893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  </a:t>
            </a:r>
          </a:p>
        </p:txBody>
      </p:sp>
      <p:sp>
        <p:nvSpPr>
          <p:cNvPr id="97" name="Téglalap 96"/>
          <p:cNvSpPr/>
          <p:nvPr/>
        </p:nvSpPr>
        <p:spPr>
          <a:xfrm>
            <a:off x="4372694" y="5341053"/>
            <a:ext cx="747282" cy="7689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  </a:t>
            </a:r>
          </a:p>
        </p:txBody>
      </p:sp>
      <p:sp>
        <p:nvSpPr>
          <p:cNvPr id="98" name="Téglalap 97"/>
          <p:cNvSpPr/>
          <p:nvPr/>
        </p:nvSpPr>
        <p:spPr>
          <a:xfrm>
            <a:off x="5118472" y="5341017"/>
            <a:ext cx="1131487" cy="7689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  </a:t>
            </a:r>
          </a:p>
        </p:txBody>
      </p:sp>
      <p:sp>
        <p:nvSpPr>
          <p:cNvPr id="99" name="Téglalap 98"/>
          <p:cNvSpPr/>
          <p:nvPr/>
        </p:nvSpPr>
        <p:spPr>
          <a:xfrm>
            <a:off x="6250287" y="5340204"/>
            <a:ext cx="235234" cy="768937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  </a:t>
            </a:r>
          </a:p>
        </p:txBody>
      </p:sp>
      <p:sp>
        <p:nvSpPr>
          <p:cNvPr id="100" name="Szövegdoboz 99"/>
          <p:cNvSpPr txBox="1"/>
          <p:nvPr/>
        </p:nvSpPr>
        <p:spPr>
          <a:xfrm>
            <a:off x="360060" y="1301574"/>
            <a:ext cx="1355564" cy="40011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hu-HU" sz="2000" dirty="0"/>
              <a:t>Monitoring</a:t>
            </a:r>
          </a:p>
        </p:txBody>
      </p:sp>
      <p:sp>
        <p:nvSpPr>
          <p:cNvPr id="101" name="Szövegdoboz 100"/>
          <p:cNvSpPr txBox="1"/>
          <p:nvPr/>
        </p:nvSpPr>
        <p:spPr>
          <a:xfrm>
            <a:off x="360062" y="1854800"/>
            <a:ext cx="219867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hu-HU" sz="2000" dirty="0"/>
              <a:t>Helyszín kiválasztás</a:t>
            </a:r>
          </a:p>
        </p:txBody>
      </p:sp>
      <p:sp>
        <p:nvSpPr>
          <p:cNvPr id="102" name="Szövegdoboz 101"/>
          <p:cNvSpPr txBox="1"/>
          <p:nvPr/>
        </p:nvSpPr>
        <p:spPr>
          <a:xfrm>
            <a:off x="343489" y="2487863"/>
            <a:ext cx="3435108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2000" dirty="0"/>
              <a:t>Felszín alatti kutatólabor építés</a:t>
            </a:r>
          </a:p>
        </p:txBody>
      </p:sp>
      <p:sp>
        <p:nvSpPr>
          <p:cNvPr id="103" name="Szövegdoboz 102"/>
          <p:cNvSpPr txBox="1"/>
          <p:nvPr/>
        </p:nvSpPr>
        <p:spPr>
          <a:xfrm>
            <a:off x="341425" y="2999623"/>
            <a:ext cx="3779946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2000" dirty="0"/>
              <a:t>Felszín alatti kutatólabor üzemelés</a:t>
            </a:r>
          </a:p>
        </p:txBody>
      </p:sp>
      <p:sp>
        <p:nvSpPr>
          <p:cNvPr id="104" name="Szövegdoboz 103"/>
          <p:cNvSpPr txBox="1"/>
          <p:nvPr/>
        </p:nvSpPr>
        <p:spPr>
          <a:xfrm>
            <a:off x="360060" y="3582971"/>
            <a:ext cx="1520288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2000" dirty="0"/>
              <a:t>Tároló építés</a:t>
            </a:r>
          </a:p>
        </p:txBody>
      </p:sp>
      <p:sp>
        <p:nvSpPr>
          <p:cNvPr id="105" name="Szövegdoboz 104"/>
          <p:cNvSpPr txBox="1"/>
          <p:nvPr/>
        </p:nvSpPr>
        <p:spPr>
          <a:xfrm>
            <a:off x="360060" y="4196023"/>
            <a:ext cx="1865126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2000" dirty="0"/>
              <a:t>Tároló üzemelés</a:t>
            </a:r>
          </a:p>
        </p:txBody>
      </p:sp>
      <p:sp>
        <p:nvSpPr>
          <p:cNvPr id="106" name="Szövegdoboz 105"/>
          <p:cNvSpPr txBox="1"/>
          <p:nvPr/>
        </p:nvSpPr>
        <p:spPr>
          <a:xfrm>
            <a:off x="335813" y="4765319"/>
            <a:ext cx="735971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hu-HU" sz="2000" dirty="0"/>
              <a:t>Zárás</a:t>
            </a:r>
          </a:p>
        </p:txBody>
      </p:sp>
      <p:sp>
        <p:nvSpPr>
          <p:cNvPr id="107" name="Téglalap 106"/>
          <p:cNvSpPr/>
          <p:nvPr/>
        </p:nvSpPr>
        <p:spPr>
          <a:xfrm>
            <a:off x="3870869" y="2487862"/>
            <a:ext cx="4783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altLang="hu-HU" b="1" u="sng" dirty="0">
                <a:solidFill>
                  <a:schemeClr val="accent1"/>
                </a:solidFill>
                <a:cs typeface="Tahoma" panose="020B0604030504040204" pitchFamily="34" charset="0"/>
              </a:rPr>
              <a:t>2032</a:t>
            </a:r>
            <a:r>
              <a:rPr lang="hu-HU" altLang="hu-HU" u="sng" dirty="0">
                <a:solidFill>
                  <a:schemeClr val="accent1"/>
                </a:solidFill>
                <a:cs typeface="Tahoma" panose="020B0604030504040204" pitchFamily="34" charset="0"/>
              </a:rPr>
              <a:t>:</a:t>
            </a:r>
            <a:r>
              <a:rPr lang="hu-HU" altLang="hu-HU" dirty="0">
                <a:solidFill>
                  <a:schemeClr val="accent1"/>
                </a:solidFill>
                <a:cs typeface="Tahoma" panose="020B0604030504040204" pitchFamily="34" charset="0"/>
              </a:rPr>
              <a:t> felszín alatti kutató-laboratórium létesítése</a:t>
            </a:r>
          </a:p>
        </p:txBody>
      </p:sp>
      <p:sp>
        <p:nvSpPr>
          <p:cNvPr id="108" name="Téglalap 107"/>
          <p:cNvSpPr/>
          <p:nvPr/>
        </p:nvSpPr>
        <p:spPr>
          <a:xfrm>
            <a:off x="2520604" y="3582971"/>
            <a:ext cx="3822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altLang="hu-HU" b="1" u="sng" dirty="0">
                <a:solidFill>
                  <a:schemeClr val="accent1"/>
                </a:solidFill>
                <a:cs typeface="Tahoma" panose="020B0604030504040204" pitchFamily="34" charset="0"/>
              </a:rPr>
              <a:t>2055</a:t>
            </a:r>
            <a:r>
              <a:rPr lang="hu-HU" altLang="hu-HU" u="sng" dirty="0">
                <a:solidFill>
                  <a:schemeClr val="accent1"/>
                </a:solidFill>
                <a:cs typeface="Tahoma" panose="020B0604030504040204" pitchFamily="34" charset="0"/>
              </a:rPr>
              <a:t>:</a:t>
            </a:r>
            <a:r>
              <a:rPr lang="hu-HU" altLang="hu-HU" dirty="0">
                <a:solidFill>
                  <a:schemeClr val="accent1"/>
                </a:solidFill>
                <a:cs typeface="Tahoma" panose="020B0604030504040204" pitchFamily="34" charset="0"/>
              </a:rPr>
              <a:t> a tároló építésének megkezdése </a:t>
            </a:r>
          </a:p>
        </p:txBody>
      </p:sp>
      <p:sp>
        <p:nvSpPr>
          <p:cNvPr id="109" name="Téglalap 108"/>
          <p:cNvSpPr/>
          <p:nvPr/>
        </p:nvSpPr>
        <p:spPr>
          <a:xfrm>
            <a:off x="2688992" y="4226801"/>
            <a:ext cx="3251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altLang="hu-HU" b="1" u="sng" dirty="0">
                <a:solidFill>
                  <a:schemeClr val="accent1"/>
                </a:solidFill>
                <a:cs typeface="Tahoma" panose="020B0604030504040204" pitchFamily="34" charset="0"/>
              </a:rPr>
              <a:t>2065</a:t>
            </a:r>
            <a:r>
              <a:rPr lang="hu-HU" altLang="hu-HU" u="sng" dirty="0">
                <a:solidFill>
                  <a:schemeClr val="accent1"/>
                </a:solidFill>
                <a:cs typeface="Tahoma" panose="020B0604030504040204" pitchFamily="34" charset="0"/>
              </a:rPr>
              <a:t>:</a:t>
            </a:r>
            <a:r>
              <a:rPr lang="hu-HU" altLang="hu-HU" dirty="0">
                <a:solidFill>
                  <a:schemeClr val="accent1"/>
                </a:solidFill>
                <a:cs typeface="Tahoma" panose="020B0604030504040204" pitchFamily="34" charset="0"/>
              </a:rPr>
              <a:t> a tároló üzembe helyezése</a:t>
            </a:r>
            <a:endParaRPr lang="hu-HU" altLang="hu-HU" dirty="0">
              <a:solidFill>
                <a:schemeClr val="accent1"/>
              </a:solidFill>
            </a:endParaRPr>
          </a:p>
        </p:txBody>
      </p:sp>
      <p:sp>
        <p:nvSpPr>
          <p:cNvPr id="110" name="Téglalap 109"/>
          <p:cNvSpPr/>
          <p:nvPr/>
        </p:nvSpPr>
        <p:spPr>
          <a:xfrm>
            <a:off x="2741648" y="4760542"/>
            <a:ext cx="2292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altLang="hu-HU" b="1" u="sng" dirty="0">
                <a:solidFill>
                  <a:schemeClr val="accent1"/>
                </a:solidFill>
                <a:cs typeface="Tahoma" panose="020B0604030504040204" pitchFamily="34" charset="0"/>
              </a:rPr>
              <a:t>2084</a:t>
            </a:r>
            <a:r>
              <a:rPr lang="hu-HU" altLang="hu-HU" u="sng" dirty="0">
                <a:solidFill>
                  <a:schemeClr val="accent1"/>
                </a:solidFill>
                <a:cs typeface="Tahoma" panose="020B0604030504040204" pitchFamily="34" charset="0"/>
              </a:rPr>
              <a:t>:</a:t>
            </a:r>
            <a:r>
              <a:rPr lang="hu-HU" altLang="hu-HU" dirty="0">
                <a:solidFill>
                  <a:schemeClr val="accent1"/>
                </a:solidFill>
                <a:cs typeface="Tahoma" panose="020B0604030504040204" pitchFamily="34" charset="0"/>
              </a:rPr>
              <a:t> a tároló lezárása</a:t>
            </a:r>
            <a:endParaRPr lang="hu-HU" altLang="hu-HU" dirty="0">
              <a:solidFill>
                <a:schemeClr val="accent1"/>
              </a:solidFill>
            </a:endParaRPr>
          </a:p>
        </p:txBody>
      </p:sp>
      <p:sp>
        <p:nvSpPr>
          <p:cNvPr id="111" name="Téglalap 110"/>
          <p:cNvSpPr/>
          <p:nvPr/>
        </p:nvSpPr>
        <p:spPr>
          <a:xfrm>
            <a:off x="2691221" y="1841531"/>
            <a:ext cx="6079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altLang="hu-HU" b="1" u="sng" dirty="0">
                <a:solidFill>
                  <a:schemeClr val="accent1"/>
                </a:solidFill>
                <a:cs typeface="Tahoma" panose="020B0604030504040204" pitchFamily="34" charset="0"/>
              </a:rPr>
              <a:t>2028:</a:t>
            </a:r>
            <a:r>
              <a:rPr lang="hu-HU" altLang="hu-HU" b="1" dirty="0">
                <a:solidFill>
                  <a:schemeClr val="accent1"/>
                </a:solidFill>
                <a:cs typeface="Tahoma" panose="020B0604030504040204" pitchFamily="34" charset="0"/>
              </a:rPr>
              <a:t> </a:t>
            </a:r>
            <a:r>
              <a:rPr lang="hu-HU" altLang="hu-HU" dirty="0">
                <a:solidFill>
                  <a:schemeClr val="accent1"/>
                </a:solidFill>
                <a:cs typeface="Tahoma" panose="020B0604030504040204" pitchFamily="34" charset="0"/>
              </a:rPr>
              <a:t>a tároló és a felszín alatti kutató-laboratórium 1-2 km</a:t>
            </a:r>
            <a:r>
              <a:rPr lang="hu-HU" altLang="hu-HU" baseline="30000" dirty="0">
                <a:solidFill>
                  <a:schemeClr val="accent1"/>
                </a:solidFill>
                <a:cs typeface="Tahoma" panose="020B0604030504040204" pitchFamily="34" charset="0"/>
              </a:rPr>
              <a:t>2</a:t>
            </a:r>
            <a:r>
              <a:rPr lang="hu-HU" altLang="hu-HU" dirty="0">
                <a:solidFill>
                  <a:schemeClr val="accent1"/>
                </a:solidFill>
                <a:cs typeface="Tahoma" panose="020B0604030504040204" pitchFamily="34" charset="0"/>
              </a:rPr>
              <a:t>-es helyének kijelölése</a:t>
            </a:r>
          </a:p>
        </p:txBody>
      </p:sp>
      <p:sp>
        <p:nvSpPr>
          <p:cNvPr id="112" name="Téglalap 111"/>
          <p:cNvSpPr/>
          <p:nvPr/>
        </p:nvSpPr>
        <p:spPr>
          <a:xfrm>
            <a:off x="4157405" y="2999623"/>
            <a:ext cx="4885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altLang="hu-HU" b="1" u="sng" dirty="0">
                <a:solidFill>
                  <a:schemeClr val="accent1"/>
                </a:solidFill>
                <a:cs typeface="Tahoma" panose="020B0604030504040204" pitchFamily="34" charset="0"/>
              </a:rPr>
              <a:t>2038</a:t>
            </a:r>
            <a:r>
              <a:rPr lang="hu-HU" altLang="hu-HU" u="sng" dirty="0">
                <a:solidFill>
                  <a:schemeClr val="accent1"/>
                </a:solidFill>
                <a:cs typeface="Tahoma" panose="020B0604030504040204" pitchFamily="34" charset="0"/>
              </a:rPr>
              <a:t>:</a:t>
            </a:r>
            <a:r>
              <a:rPr lang="hu-HU" altLang="hu-HU" dirty="0">
                <a:solidFill>
                  <a:schemeClr val="accent1"/>
                </a:solidFill>
                <a:cs typeface="Tahoma" panose="020B0604030504040204" pitchFamily="34" charset="0"/>
              </a:rPr>
              <a:t> felszín alatti kutató-laboratórium üzemelése</a:t>
            </a:r>
          </a:p>
        </p:txBody>
      </p:sp>
      <p:pic>
        <p:nvPicPr>
          <p:cNvPr id="113" name="Kép 1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" y="-254627"/>
            <a:ext cx="9144000" cy="70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3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60771" y="1877992"/>
            <a:ext cx="8964488" cy="49580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altLang="hu-HU" sz="4400" b="1" dirty="0" smtClean="0">
                <a:solidFill>
                  <a:srgbClr val="FF0000"/>
                </a:solidFill>
              </a:rPr>
              <a:t>A Társulás feladatai</a:t>
            </a:r>
          </a:p>
          <a:p>
            <a:pPr marL="0" indent="0">
              <a:buNone/>
            </a:pPr>
            <a:endParaRPr lang="hu-HU" sz="4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u-HU" altLang="hu-HU" sz="3600" dirty="0" smtClean="0"/>
              <a:t>A lakosság tájékoztatása</a:t>
            </a:r>
          </a:p>
          <a:p>
            <a:pPr marL="0" indent="0">
              <a:buNone/>
            </a:pPr>
            <a:r>
              <a:rPr lang="hu-HU" altLang="hu-HU" sz="3600" dirty="0" smtClean="0"/>
              <a:t>A kutatási program megismerése, ellenőrzése</a:t>
            </a:r>
          </a:p>
          <a:p>
            <a:pPr marL="0" indent="0">
              <a:buNone/>
            </a:pPr>
            <a:r>
              <a:rPr lang="hu-HU" altLang="hu-HU" sz="4000" dirty="0" smtClean="0"/>
              <a:t>A tagtelepülések többcélú fejlesztése</a:t>
            </a:r>
          </a:p>
          <a:p>
            <a:pPr>
              <a:buFontTx/>
              <a:buChar char="•"/>
            </a:pPr>
            <a:endParaRPr lang="hu-HU" altLang="hu-HU" sz="3600" dirty="0">
              <a:solidFill>
                <a:srgbClr val="FFCC00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91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55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899989"/>
            <a:ext cx="8964488" cy="495801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altLang="hu-HU" sz="4400" b="1" dirty="0" smtClean="0">
                <a:solidFill>
                  <a:srgbClr val="FF0000"/>
                </a:solidFill>
              </a:rPr>
              <a:t>A Társulás </a:t>
            </a:r>
            <a:r>
              <a:rPr kumimoji="1" lang="hu-HU" altLang="hu-HU" sz="4400" b="1" dirty="0">
                <a:solidFill>
                  <a:srgbClr val="FF0000"/>
                </a:solidFill>
              </a:rPr>
              <a:t>m</a:t>
            </a:r>
            <a:r>
              <a:rPr kumimoji="1" lang="hu-HU" altLang="hu-HU" sz="4400" b="1" dirty="0" smtClean="0">
                <a:solidFill>
                  <a:srgbClr val="FF0000"/>
                </a:solidFill>
              </a:rPr>
              <a:t>űködése</a:t>
            </a:r>
            <a:endParaRPr lang="hu-HU" sz="4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kumimoji="1" lang="hu-HU" altLang="hu-HU" sz="3600" dirty="0"/>
              <a:t>1998-2003 között</a:t>
            </a:r>
            <a:r>
              <a:rPr kumimoji="1" lang="hu-HU" altLang="hu-HU" sz="4400" dirty="0"/>
              <a:t>: </a:t>
            </a:r>
            <a:r>
              <a:rPr kumimoji="1" lang="hu-HU" altLang="hu-HU" sz="2800" dirty="0"/>
              <a:t>a térségben végzett </a:t>
            </a:r>
          </a:p>
          <a:p>
            <a:pPr marL="0" indent="0">
              <a:buNone/>
            </a:pPr>
            <a:r>
              <a:rPr kumimoji="1" lang="hu-HU" altLang="hu-HU" sz="2800" dirty="0"/>
              <a:t>munkákhoz igazodó aktivitás </a:t>
            </a:r>
            <a:r>
              <a:rPr kumimoji="1" lang="hu-HU" altLang="hu-HU" sz="2800" dirty="0" smtClean="0"/>
              <a:t>a </a:t>
            </a:r>
            <a:r>
              <a:rPr kumimoji="1" lang="hu-HU" altLang="hu-HU" sz="2800" dirty="0"/>
              <a:t>Nyugat-Mecsek </a:t>
            </a:r>
            <a:r>
              <a:rPr kumimoji="1" lang="hu-HU" altLang="hu-HU" sz="2800" dirty="0" smtClean="0"/>
              <a:t>térségében</a:t>
            </a:r>
          </a:p>
          <a:p>
            <a:pPr marL="0" indent="0">
              <a:buNone/>
            </a:pPr>
            <a:r>
              <a:rPr kumimoji="1" lang="hu-HU" altLang="hu-HU" sz="2800" dirty="0" smtClean="0"/>
              <a:t>folyamatos </a:t>
            </a:r>
            <a:r>
              <a:rPr kumimoji="1" lang="hu-HU" altLang="hu-HU" sz="2800" dirty="0"/>
              <a:t>kapcsolattartás a programban</a:t>
            </a:r>
          </a:p>
          <a:p>
            <a:pPr marL="0" indent="0">
              <a:buNone/>
            </a:pPr>
            <a:r>
              <a:rPr kumimoji="1" lang="hu-HU" altLang="hu-HU" sz="2800" dirty="0"/>
              <a:t>dolgozó szakemberekkel</a:t>
            </a:r>
          </a:p>
          <a:p>
            <a:pPr marL="0" indent="0">
              <a:buNone/>
            </a:pPr>
            <a:endParaRPr kumimoji="1" lang="hu-HU" altLang="hu-HU" sz="2800" dirty="0" smtClean="0"/>
          </a:p>
          <a:p>
            <a:pPr marL="0" indent="0">
              <a:buNone/>
            </a:pPr>
            <a:endParaRPr kumimoji="1" lang="hu-HU" altLang="hu-HU" sz="2400" dirty="0" smtClean="0"/>
          </a:p>
          <a:p>
            <a:pPr marL="0" indent="0">
              <a:buNone/>
            </a:pPr>
            <a:r>
              <a:rPr kumimoji="1" lang="hu-HU" altLang="hu-HU" sz="2400" dirty="0" smtClean="0"/>
              <a:t>Lakossági </a:t>
            </a:r>
            <a:r>
              <a:rPr kumimoji="1" lang="hu-HU" altLang="hu-HU" sz="2400" dirty="0"/>
              <a:t>Tájékoztató Iroda létrehozása, </a:t>
            </a:r>
          </a:p>
          <a:p>
            <a:pPr marL="0" indent="0">
              <a:buNone/>
            </a:pPr>
            <a:r>
              <a:rPr kumimoji="1" lang="hu-HU" altLang="hu-HU" sz="2400" dirty="0"/>
              <a:t>működtetése, fejlesztése Kővágószőlősön </a:t>
            </a:r>
          </a:p>
          <a:p>
            <a:pPr marL="0" indent="0">
              <a:buNone/>
            </a:pPr>
            <a:r>
              <a:rPr kumimoji="1" lang="hu-HU" altLang="hu-HU" sz="2400" dirty="0"/>
              <a:t>(1999)</a:t>
            </a:r>
          </a:p>
          <a:p>
            <a:pPr marL="0" indent="0">
              <a:buNone/>
            </a:pPr>
            <a:endParaRPr kumimoji="1" lang="hu-HU" altLang="hu-HU" sz="2800" dirty="0"/>
          </a:p>
          <a:p>
            <a:pPr>
              <a:buFontTx/>
              <a:buChar char="•"/>
            </a:pPr>
            <a:endParaRPr lang="hu-HU" altLang="hu-HU" sz="3600" dirty="0">
              <a:solidFill>
                <a:srgbClr val="FFCC00"/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91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9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9756" y="1844824"/>
            <a:ext cx="8964488" cy="49580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altLang="hu-HU" sz="4400" b="1" dirty="0">
                <a:solidFill>
                  <a:srgbClr val="FF0000"/>
                </a:solidFill>
              </a:rPr>
              <a:t>A Társulás </a:t>
            </a:r>
            <a:r>
              <a:rPr kumimoji="1" lang="hu-HU" altLang="hu-HU" sz="4400" b="1" dirty="0">
                <a:solidFill>
                  <a:srgbClr val="FF0000"/>
                </a:solidFill>
              </a:rPr>
              <a:t>működése</a:t>
            </a:r>
            <a:endParaRPr lang="hu-HU" sz="4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kumimoji="1" lang="hu-HU" altLang="hu-HU" dirty="0" smtClean="0"/>
              <a:t>Információs </a:t>
            </a:r>
            <a:r>
              <a:rPr kumimoji="1" lang="hu-HU" altLang="hu-HU" dirty="0"/>
              <a:t>Park kialakítása </a:t>
            </a:r>
          </a:p>
          <a:p>
            <a:pPr marL="0" indent="0">
              <a:buNone/>
            </a:pPr>
            <a:r>
              <a:rPr kumimoji="1" lang="hu-HU" altLang="hu-HU" dirty="0"/>
              <a:t>(Boda, 2003), folyamatos aktualizálása, bővítése</a:t>
            </a:r>
          </a:p>
          <a:p>
            <a:pPr marL="0" indent="0">
              <a:buNone/>
            </a:pPr>
            <a:endParaRPr kumimoji="1" lang="hu-HU" altLang="hu-HU" sz="2800" dirty="0"/>
          </a:p>
          <a:p>
            <a:pPr>
              <a:buFontTx/>
              <a:buChar char="•"/>
            </a:pPr>
            <a:endParaRPr lang="hu-HU" altLang="hu-HU" sz="3600" dirty="0">
              <a:solidFill>
                <a:srgbClr val="FFCC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75" y="4653136"/>
            <a:ext cx="64960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91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6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9756" y="2348880"/>
            <a:ext cx="8964488" cy="49580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altLang="hu-HU" sz="4400" b="1" dirty="0">
                <a:solidFill>
                  <a:srgbClr val="FF0000"/>
                </a:solidFill>
              </a:rPr>
              <a:t>A Társulás </a:t>
            </a:r>
            <a:r>
              <a:rPr kumimoji="1" lang="hu-HU" altLang="hu-HU" sz="4400" b="1" dirty="0" smtClean="0">
                <a:solidFill>
                  <a:srgbClr val="FF0000"/>
                </a:solidFill>
              </a:rPr>
              <a:t>működése programok</a:t>
            </a:r>
            <a:endParaRPr lang="hu-HU" sz="4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kumimoji="1" lang="hu-HU" altLang="hu-HU" sz="2800" dirty="0"/>
          </a:p>
          <a:p>
            <a:pPr>
              <a:buSzPct val="67000"/>
              <a:defRPr/>
            </a:pPr>
            <a:r>
              <a:rPr lang="hu-HU" altLang="hu-HU" sz="3600" dirty="0" smtClean="0">
                <a:solidFill>
                  <a:schemeClr val="accent1"/>
                </a:solidFill>
              </a:rPr>
              <a:t>Rendeleti kormányzás – VÍRUS HELYZET</a:t>
            </a:r>
          </a:p>
          <a:p>
            <a:pPr>
              <a:buFontTx/>
              <a:buChar char="•"/>
            </a:pPr>
            <a:endParaRPr lang="hu-HU" altLang="hu-HU" sz="3600" dirty="0">
              <a:solidFill>
                <a:srgbClr val="FFCC00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191095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00" y="260648"/>
            <a:ext cx="8172400" cy="61293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0"/>
            <a:ext cx="8316416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68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9756" y="1663857"/>
            <a:ext cx="8964488" cy="49580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u-HU" altLang="hu-HU" sz="4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u-HU" altLang="hu-HU" sz="4400" b="1" dirty="0" smtClean="0">
                <a:solidFill>
                  <a:srgbClr val="FF0000"/>
                </a:solidFill>
              </a:rPr>
              <a:t>A </a:t>
            </a:r>
            <a:r>
              <a:rPr lang="hu-HU" altLang="hu-HU" sz="4400" b="1" dirty="0">
                <a:solidFill>
                  <a:srgbClr val="FF0000"/>
                </a:solidFill>
              </a:rPr>
              <a:t>Társulás </a:t>
            </a:r>
            <a:r>
              <a:rPr kumimoji="1" lang="hu-HU" altLang="hu-HU" sz="4400" b="1" dirty="0" smtClean="0">
                <a:solidFill>
                  <a:srgbClr val="FF0000"/>
                </a:solidFill>
              </a:rPr>
              <a:t>működése, programok</a:t>
            </a:r>
            <a:endParaRPr lang="hu-HU" sz="4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kumimoji="1" lang="hu-HU" altLang="hu-HU" sz="2800" dirty="0"/>
          </a:p>
          <a:p>
            <a:pPr algn="ctr">
              <a:buSzPct val="67000"/>
              <a:defRPr/>
            </a:pPr>
            <a:r>
              <a:rPr lang="hu-HU" altLang="hu-HU" sz="3600" dirty="0" smtClean="0">
                <a:solidFill>
                  <a:schemeClr val="accent1"/>
                </a:solidFill>
              </a:rPr>
              <a:t>RHK Kft. Polgármesteri tájékoztató </a:t>
            </a:r>
            <a:endParaRPr lang="hu-HU" altLang="hu-HU" sz="3600" dirty="0">
              <a:solidFill>
                <a:schemeClr val="accent1"/>
              </a:solidFill>
            </a:endParaRPr>
          </a:p>
          <a:p>
            <a:pPr marL="0" indent="0">
              <a:buSzPct val="67000"/>
              <a:buNone/>
              <a:defRPr/>
            </a:pPr>
            <a:r>
              <a:rPr lang="hu-HU" altLang="hu-HU" sz="3600" dirty="0" smtClean="0">
                <a:solidFill>
                  <a:schemeClr val="accent1"/>
                </a:solidFill>
              </a:rPr>
              <a:t>				Boda</a:t>
            </a:r>
            <a:endParaRPr lang="hu-HU" altLang="hu-HU" sz="3600" dirty="0">
              <a:solidFill>
                <a:schemeClr val="accent1"/>
              </a:solidFill>
            </a:endParaRPr>
          </a:p>
          <a:p>
            <a:pPr>
              <a:buFontTx/>
              <a:buChar char="•"/>
            </a:pPr>
            <a:endParaRPr lang="hu-HU" altLang="hu-HU" sz="3600" dirty="0">
              <a:solidFill>
                <a:srgbClr val="FFCC00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1910953"/>
          </a:xfrm>
          <a:prstGeom prst="rect">
            <a:avLst/>
          </a:prstGeom>
        </p:spPr>
      </p:pic>
      <p:pic>
        <p:nvPicPr>
          <p:cNvPr id="6146" name="Picture 2" descr="F:\Közmeghallgatás 2019\0130\_DSC00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5" y="2276872"/>
            <a:ext cx="5400675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Közmeghallgatás 2019\0130\_DSC01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924944"/>
            <a:ext cx="5400676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70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9756" y="1663857"/>
            <a:ext cx="8964488" cy="49580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altLang="hu-HU" sz="4400" b="1" dirty="0">
                <a:solidFill>
                  <a:srgbClr val="FF0000"/>
                </a:solidFill>
              </a:rPr>
              <a:t>A Társulás </a:t>
            </a:r>
            <a:r>
              <a:rPr kumimoji="1" lang="hu-HU" altLang="hu-HU" sz="4400" b="1" dirty="0">
                <a:solidFill>
                  <a:srgbClr val="FF0000"/>
                </a:solidFill>
              </a:rPr>
              <a:t>működése</a:t>
            </a:r>
            <a:endParaRPr lang="hu-HU" sz="4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kumimoji="1" lang="hu-HU" altLang="hu-HU" sz="2800" dirty="0"/>
          </a:p>
          <a:p>
            <a:pPr>
              <a:buSzPct val="67000"/>
              <a:defRPr/>
            </a:pPr>
            <a:r>
              <a:rPr lang="hu-HU" altLang="hu-HU" sz="3600" dirty="0">
                <a:solidFill>
                  <a:schemeClr val="accent1"/>
                </a:solidFill>
              </a:rPr>
              <a:t>Iskola programok, </a:t>
            </a:r>
            <a:endParaRPr lang="hu-HU" altLang="hu-HU" sz="3600" dirty="0" smtClean="0">
              <a:solidFill>
                <a:schemeClr val="accent1"/>
              </a:solidFill>
            </a:endParaRPr>
          </a:p>
          <a:p>
            <a:pPr>
              <a:buSzPct val="67000"/>
              <a:defRPr/>
            </a:pPr>
            <a:r>
              <a:rPr lang="hu-HU" altLang="hu-HU" sz="3600" dirty="0" smtClean="0">
                <a:solidFill>
                  <a:schemeClr val="accent1"/>
                </a:solidFill>
              </a:rPr>
              <a:t>Tájékoztató </a:t>
            </a:r>
            <a:r>
              <a:rPr lang="hu-HU" altLang="hu-HU" sz="3600" dirty="0">
                <a:solidFill>
                  <a:schemeClr val="accent1"/>
                </a:solidFill>
              </a:rPr>
              <a:t>körút</a:t>
            </a:r>
          </a:p>
          <a:p>
            <a:pPr>
              <a:buSzPct val="67000"/>
              <a:defRPr/>
            </a:pPr>
            <a:r>
              <a:rPr lang="hu-HU" altLang="hu-HU" sz="3600" dirty="0" smtClean="0">
                <a:solidFill>
                  <a:schemeClr val="accent1"/>
                </a:solidFill>
              </a:rPr>
              <a:t>Polgármesteri </a:t>
            </a:r>
            <a:r>
              <a:rPr lang="hu-HU" altLang="hu-HU" sz="3600" dirty="0">
                <a:solidFill>
                  <a:schemeClr val="accent1"/>
                </a:solidFill>
              </a:rPr>
              <a:t>tájékoztatók</a:t>
            </a:r>
          </a:p>
          <a:p>
            <a:pPr>
              <a:buSzPct val="67000"/>
              <a:defRPr/>
            </a:pPr>
            <a:r>
              <a:rPr lang="hu-HU" altLang="hu-HU" sz="3600" dirty="0">
                <a:solidFill>
                  <a:schemeClr val="accent1"/>
                </a:solidFill>
              </a:rPr>
              <a:t>Lakossági fórumok</a:t>
            </a:r>
          </a:p>
          <a:p>
            <a:pPr>
              <a:buSzPct val="67000"/>
              <a:defRPr/>
            </a:pPr>
            <a:r>
              <a:rPr lang="hu-HU" altLang="hu-HU" sz="3600" dirty="0">
                <a:solidFill>
                  <a:schemeClr val="accent1"/>
                </a:solidFill>
              </a:rPr>
              <a:t>Kiadványok</a:t>
            </a:r>
          </a:p>
          <a:p>
            <a:pPr>
              <a:buFontTx/>
              <a:buChar char="•"/>
            </a:pPr>
            <a:endParaRPr lang="hu-HU" altLang="hu-HU" sz="3600" dirty="0">
              <a:solidFill>
                <a:srgbClr val="FFCC00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1910953"/>
          </a:xfrm>
          <a:prstGeom prst="rect">
            <a:avLst/>
          </a:prstGeom>
        </p:spPr>
      </p:pic>
      <p:pic>
        <p:nvPicPr>
          <p:cNvPr id="3074" name="Picture 2" descr="F:\Közmeghallgatás 2019\_RPK38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348880"/>
            <a:ext cx="5400675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Közmeghallgatás 2019\_RPK38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04864"/>
            <a:ext cx="5400675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Egyenes összekötő 4"/>
          <p:cNvCxnSpPr/>
          <p:nvPr/>
        </p:nvCxnSpPr>
        <p:spPr>
          <a:xfrm flipV="1">
            <a:off x="107504" y="188640"/>
            <a:ext cx="8712968" cy="662473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>
            <a:off x="179512" y="116632"/>
            <a:ext cx="8712968" cy="655272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207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2132856"/>
            <a:ext cx="8964488" cy="49580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hu-HU" altLang="hu-HU" sz="4400" dirty="0" smtClean="0">
                <a:solidFill>
                  <a:srgbClr val="FF0000"/>
                </a:solidFill>
              </a:rPr>
              <a:t>Niels Bohr tanulmányi verseny </a:t>
            </a:r>
          </a:p>
          <a:p>
            <a:pPr marL="0" indent="0">
              <a:buNone/>
            </a:pPr>
            <a:endParaRPr kumimoji="1" lang="hu-HU" altLang="hu-HU" sz="4400" dirty="0" smtClean="0"/>
          </a:p>
          <a:p>
            <a:pPr marL="0" indent="0">
              <a:buNone/>
            </a:pPr>
            <a:r>
              <a:rPr kumimoji="1" lang="hu-HU" altLang="hu-HU" sz="4400" dirty="0" smtClean="0"/>
              <a:t>Idén 17. alkalommal</a:t>
            </a:r>
          </a:p>
          <a:p>
            <a:pPr marL="0" indent="0">
              <a:buNone/>
            </a:pPr>
            <a:r>
              <a:rPr kumimoji="1" lang="hu-HU" altLang="hu-HU" sz="4000" dirty="0" smtClean="0"/>
              <a:t>A települések általános iskolásai részére</a:t>
            </a:r>
            <a:endParaRPr kumimoji="1" lang="hu-HU" altLang="hu-HU" sz="4000" dirty="0"/>
          </a:p>
          <a:p>
            <a:pPr marL="0" indent="0">
              <a:buNone/>
            </a:pPr>
            <a:endParaRPr kumimoji="1" lang="hu-HU" altLang="hu-HU" sz="2800" dirty="0"/>
          </a:p>
          <a:p>
            <a:pPr>
              <a:buFontTx/>
              <a:buChar char="•"/>
            </a:pPr>
            <a:endParaRPr lang="hu-HU" altLang="hu-HU" sz="3600" dirty="0">
              <a:solidFill>
                <a:srgbClr val="FFCC00"/>
              </a:solidFill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628800"/>
          </a:xfrm>
          <a:prstGeom prst="rect">
            <a:avLst/>
          </a:prstGeom>
        </p:spPr>
      </p:pic>
      <p:cxnSp>
        <p:nvCxnSpPr>
          <p:cNvPr id="5" name="Egyenes összekötő 4"/>
          <p:cNvCxnSpPr/>
          <p:nvPr/>
        </p:nvCxnSpPr>
        <p:spPr>
          <a:xfrm>
            <a:off x="179512" y="188640"/>
            <a:ext cx="8712968" cy="640871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H="1">
            <a:off x="179512" y="260648"/>
            <a:ext cx="8712968" cy="633670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8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658" y="2636912"/>
            <a:ext cx="8964488" cy="49580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hu-HU" altLang="hu-HU" sz="4000" dirty="0" smtClean="0">
                <a:solidFill>
                  <a:srgbClr val="FF0000"/>
                </a:solidFill>
              </a:rPr>
              <a:t>Egyeztetések a településeken </a:t>
            </a:r>
            <a:r>
              <a:rPr kumimoji="1" lang="hu-HU" altLang="hu-HU" sz="4000" dirty="0">
                <a:solidFill>
                  <a:srgbClr val="FF0000"/>
                </a:solidFill>
              </a:rPr>
              <a:t>térségben </a:t>
            </a:r>
            <a:endParaRPr kumimoji="1" lang="hu-HU" altLang="hu-HU" sz="4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kumimoji="1" lang="hu-HU" altLang="hu-HU" sz="40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kumimoji="1" lang="hu-HU" altLang="hu-HU" sz="7200" dirty="0" smtClean="0">
                <a:solidFill>
                  <a:srgbClr val="FF0000"/>
                </a:solidFill>
              </a:rPr>
              <a:t>online</a:t>
            </a:r>
            <a:endParaRPr kumimoji="1" lang="hu-HU" altLang="hu-HU" sz="72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kumimoji="1" lang="hu-HU" altLang="hu-HU" sz="2800" dirty="0"/>
          </a:p>
          <a:p>
            <a:pPr>
              <a:buFontTx/>
              <a:buChar char="•"/>
            </a:pPr>
            <a:endParaRPr lang="hu-HU" altLang="hu-HU" sz="3600" dirty="0">
              <a:solidFill>
                <a:srgbClr val="FFCC00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91095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0748" y="818964"/>
            <a:ext cx="6551712" cy="491378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542" y="629562"/>
            <a:ext cx="7056784" cy="529258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438" y="596094"/>
            <a:ext cx="7146032" cy="5359524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91437" y="616632"/>
            <a:ext cx="7138648" cy="5353986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71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000" y="1844824"/>
            <a:ext cx="8964488" cy="49580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4000" dirty="0" smtClean="0">
                <a:solidFill>
                  <a:srgbClr val="FF0000"/>
                </a:solidFill>
              </a:rPr>
              <a:t>A Társulás </a:t>
            </a:r>
            <a:r>
              <a:rPr lang="hu-HU" sz="4000" dirty="0" smtClean="0">
                <a:solidFill>
                  <a:srgbClr val="FF0000"/>
                </a:solidFill>
              </a:rPr>
              <a:t>folyamatosan látta el feladatait.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a Radioaktív </a:t>
            </a:r>
            <a:r>
              <a:rPr lang="hu-HU" dirty="0"/>
              <a:t>Hulladékokat Kezelő Közhasznú Nonprofit Kft. kutatási tevékenységével összefüggő munkálatokról objektív tájékoztatást nyújtson, ehhez megfelelő eszközöket biztosítson, erősítse a civil társadalmi kontrolt, valamint közreműködjön a </a:t>
            </a:r>
            <a:r>
              <a:rPr lang="hu-HU" dirty="0" smtClean="0"/>
              <a:t>területfejlesztésben, </a:t>
            </a:r>
            <a:r>
              <a:rPr lang="hu-HU" dirty="0"/>
              <a:t>egy nemzeti projektben részt vegyen, egészséges kontaktust teremtsen az ipar és környezete körül.</a:t>
            </a:r>
          </a:p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874"/>
            <a:ext cx="9144000" cy="191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6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7527" y="3356992"/>
            <a:ext cx="8964488" cy="49580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hu-HU" altLang="hu-HU" sz="4800" b="1" dirty="0" smtClean="0">
                <a:solidFill>
                  <a:srgbClr val="FF0000"/>
                </a:solidFill>
              </a:rPr>
              <a:t>GMF ONLINE KONFERENCIA - PAKS</a:t>
            </a:r>
          </a:p>
          <a:p>
            <a:pPr marL="0" lvl="2" indent="0">
              <a:buNone/>
            </a:pPr>
            <a:endParaRPr kumimoji="1" lang="hu-HU" altLang="hu-HU" dirty="0">
              <a:solidFill>
                <a:srgbClr val="FFCC00"/>
              </a:solidFill>
            </a:endParaRPr>
          </a:p>
          <a:p>
            <a:pPr marL="0" indent="0">
              <a:buNone/>
            </a:pPr>
            <a:endParaRPr lang="hu-HU" altLang="hu-HU" sz="2800" dirty="0">
              <a:solidFill>
                <a:srgbClr val="FF0000"/>
              </a:solidFill>
              <a:cs typeface="Tahoma" pitchFamily="34" charset="0"/>
            </a:endParaRPr>
          </a:p>
          <a:p>
            <a:pPr marL="0" indent="0">
              <a:buNone/>
            </a:pPr>
            <a:endParaRPr kumimoji="1" lang="hu-HU" altLang="hu-HU" sz="2800" dirty="0"/>
          </a:p>
          <a:p>
            <a:pPr>
              <a:buFontTx/>
              <a:buChar char="•"/>
            </a:pPr>
            <a:endParaRPr lang="hu-HU" altLang="hu-HU" sz="3600" dirty="0">
              <a:solidFill>
                <a:srgbClr val="FFCC00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91095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2" y="188640"/>
            <a:ext cx="8676456" cy="650734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2" y="188640"/>
            <a:ext cx="8316416" cy="623731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2" y="142606"/>
            <a:ext cx="8316416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9756" y="1923833"/>
            <a:ext cx="8964488" cy="49580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hu-HU" altLang="hu-HU" sz="4400" b="1" dirty="0" smtClean="0">
                <a:solidFill>
                  <a:srgbClr val="FF0000"/>
                </a:solidFill>
              </a:rPr>
              <a:t>Időközi választás – október</a:t>
            </a:r>
          </a:p>
          <a:p>
            <a:pPr marL="0" indent="0">
              <a:buNone/>
            </a:pPr>
            <a:endParaRPr kumimoji="1" lang="hu-HU" altLang="hu-HU" sz="4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kumimoji="1" lang="hu-HU" altLang="hu-HU" sz="4400" b="1" dirty="0" smtClean="0">
                <a:solidFill>
                  <a:srgbClr val="FF0000"/>
                </a:solidFill>
              </a:rPr>
              <a:t>Ellenőrző Bizottság</a:t>
            </a:r>
          </a:p>
          <a:p>
            <a:pPr marL="0" lvl="2" indent="0">
              <a:buNone/>
            </a:pPr>
            <a:endParaRPr kumimoji="1" lang="hu-HU" altLang="hu-HU" dirty="0">
              <a:solidFill>
                <a:srgbClr val="FFCC00"/>
              </a:solidFill>
            </a:endParaRPr>
          </a:p>
          <a:p>
            <a:pPr marL="0" indent="0">
              <a:buNone/>
            </a:pPr>
            <a:endParaRPr lang="hu-HU" altLang="hu-HU" sz="2800" dirty="0">
              <a:solidFill>
                <a:srgbClr val="FF0000"/>
              </a:solidFill>
              <a:cs typeface="Tahoma" pitchFamily="34" charset="0"/>
            </a:endParaRPr>
          </a:p>
          <a:p>
            <a:pPr marL="0" indent="0">
              <a:buNone/>
            </a:pPr>
            <a:endParaRPr kumimoji="1" lang="hu-HU" altLang="hu-HU" sz="2800" dirty="0"/>
          </a:p>
          <a:p>
            <a:pPr>
              <a:buFontTx/>
              <a:buChar char="•"/>
            </a:pPr>
            <a:endParaRPr lang="hu-HU" altLang="hu-HU" sz="3600" dirty="0">
              <a:solidFill>
                <a:srgbClr val="FFCC00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910953"/>
          </a:xfrm>
          <a:prstGeom prst="rect">
            <a:avLst/>
          </a:prstGeom>
        </p:spPr>
      </p:pic>
      <p:pic>
        <p:nvPicPr>
          <p:cNvPr id="4098" name="Picture 2" descr="F:\Közmeghallgatás 2019\1104\_RPK7246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514849" cy="567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7" t="14996" r="21659" b="25885"/>
          <a:stretch/>
        </p:blipFill>
        <p:spPr>
          <a:xfrm>
            <a:off x="382313" y="631541"/>
            <a:ext cx="8293551" cy="582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5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951" y="2963208"/>
            <a:ext cx="8964488" cy="49580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kumimoji="1" lang="hu-HU" altLang="hu-HU" sz="2800" dirty="0"/>
          </a:p>
          <a:p>
            <a:pPr marL="0" indent="0" algn="ctr">
              <a:buNone/>
            </a:pPr>
            <a:r>
              <a:rPr lang="hu-HU" altLang="hu-HU" sz="6000" dirty="0" smtClean="0">
                <a:solidFill>
                  <a:srgbClr val="FF0000"/>
                </a:solidFill>
              </a:rPr>
              <a:t>Az NYMTIT polgármesteri</a:t>
            </a:r>
            <a:endParaRPr lang="hu-HU" altLang="hu-HU" sz="60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Tibor\Desktop\2014 nymtit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628800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1403648" y="2996952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</a:t>
            </a:r>
            <a:endParaRPr lang="hu-HU" dirty="0"/>
          </a:p>
        </p:txBody>
      </p:sp>
      <p:pic>
        <p:nvPicPr>
          <p:cNvPr id="5122" name="Picture 2" descr="F:\Közmeghallgatás 2019\1104\_RPK7240-2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6952"/>
            <a:ext cx="9144000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62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2132856"/>
            <a:ext cx="8964488" cy="49580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hu-HU" altLang="hu-HU" sz="4400" dirty="0" smtClean="0">
                <a:solidFill>
                  <a:srgbClr val="FF0000"/>
                </a:solidFill>
              </a:rPr>
              <a:t>XVII. Tájoló Nap ONLINE</a:t>
            </a:r>
          </a:p>
          <a:p>
            <a:pPr marL="0" indent="0">
              <a:buNone/>
            </a:pPr>
            <a:endParaRPr kumimoji="1" lang="hu-HU" altLang="hu-HU" sz="4400" dirty="0" smtClean="0"/>
          </a:p>
          <a:p>
            <a:pPr marL="0" indent="0">
              <a:buNone/>
            </a:pPr>
            <a:r>
              <a:rPr kumimoji="1" lang="hu-HU" altLang="hu-HU" sz="4400" dirty="0" smtClean="0"/>
              <a:t>Vetélkedő </a:t>
            </a:r>
            <a:r>
              <a:rPr kumimoji="1" lang="hu-HU" altLang="hu-HU" sz="4000" dirty="0" smtClean="0"/>
              <a:t> települések általános iskolásai részére</a:t>
            </a:r>
            <a:endParaRPr kumimoji="1" lang="hu-HU" altLang="hu-HU" sz="4000" dirty="0"/>
          </a:p>
          <a:p>
            <a:pPr marL="0" indent="0">
              <a:buNone/>
            </a:pPr>
            <a:endParaRPr kumimoji="1" lang="hu-HU" altLang="hu-HU" sz="2800" dirty="0"/>
          </a:p>
          <a:p>
            <a:pPr>
              <a:buFontTx/>
              <a:buChar char="•"/>
            </a:pPr>
            <a:endParaRPr lang="hu-HU" altLang="hu-HU" sz="3600" dirty="0">
              <a:solidFill>
                <a:srgbClr val="FFCC00"/>
              </a:solidFill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6288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04664"/>
            <a:ext cx="7740352" cy="5805264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96652"/>
            <a:ext cx="8028384" cy="6021288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14692"/>
            <a:ext cx="8892480" cy="5928320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288"/>
            <a:ext cx="9144000" cy="610142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3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2132856"/>
            <a:ext cx="8964488" cy="49580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kumimoji="1" lang="hu-HU" altLang="hu-HU" sz="4400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kumimoji="1" lang="hu-HU" altLang="hu-HU" sz="4400" dirty="0" smtClean="0">
                <a:solidFill>
                  <a:srgbClr val="FF0000"/>
                </a:solidFill>
              </a:rPr>
              <a:t>XVII. Tájoló Nap ONLINE vetélkedő</a:t>
            </a:r>
          </a:p>
          <a:p>
            <a:pPr marL="0" indent="0" algn="ctr">
              <a:buNone/>
            </a:pPr>
            <a:r>
              <a:rPr kumimoji="1" lang="hu-HU" altLang="hu-HU" sz="4400" dirty="0" smtClean="0">
                <a:solidFill>
                  <a:srgbClr val="FF0000"/>
                </a:solidFill>
              </a:rPr>
              <a:t>eredménye</a:t>
            </a:r>
          </a:p>
          <a:p>
            <a:pPr marL="0" indent="0">
              <a:buNone/>
            </a:pPr>
            <a:endParaRPr kumimoji="1" lang="hu-HU" altLang="hu-HU" sz="4400" dirty="0" smtClean="0"/>
          </a:p>
          <a:p>
            <a:pPr marL="0" indent="0">
              <a:buNone/>
            </a:pPr>
            <a:endParaRPr kumimoji="1" lang="hu-HU" altLang="hu-HU" sz="2800" dirty="0"/>
          </a:p>
          <a:p>
            <a:pPr>
              <a:buFontTx/>
              <a:buChar char="•"/>
            </a:pPr>
            <a:endParaRPr lang="hu-HU" altLang="hu-HU" sz="3600" dirty="0">
              <a:solidFill>
                <a:srgbClr val="FFCC00"/>
              </a:solidFill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6288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1835696" y="6088559"/>
            <a:ext cx="47525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 smtClean="0">
                <a:solidFill>
                  <a:srgbClr val="FF0000"/>
                </a:solidFill>
              </a:rPr>
              <a:t>III. helyezett</a:t>
            </a:r>
            <a:endParaRPr lang="hu-HU" sz="4400" dirty="0">
              <a:solidFill>
                <a:srgbClr val="FF0000"/>
              </a:solidFill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18" name="Szövegdoboz 17"/>
          <p:cNvSpPr txBox="1"/>
          <p:nvPr/>
        </p:nvSpPr>
        <p:spPr>
          <a:xfrm>
            <a:off x="4982731" y="5626894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dirty="0" smtClean="0">
                <a:solidFill>
                  <a:srgbClr val="FF0000"/>
                </a:solidFill>
              </a:rPr>
              <a:t>I helyezett</a:t>
            </a:r>
            <a:endParaRPr lang="hu-HU" sz="5400" dirty="0">
              <a:solidFill>
                <a:srgbClr val="FF0000"/>
              </a:solidFill>
            </a:endParaRPr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288"/>
            <a:ext cx="9144000" cy="6363080"/>
          </a:xfrm>
          <a:prstGeom prst="rect">
            <a:avLst/>
          </a:prstGeom>
        </p:spPr>
      </p:pic>
      <p:sp>
        <p:nvSpPr>
          <p:cNvPr id="20" name="Szövegdoboz 19"/>
          <p:cNvSpPr txBox="1"/>
          <p:nvPr/>
        </p:nvSpPr>
        <p:spPr>
          <a:xfrm>
            <a:off x="5580112" y="5719227"/>
            <a:ext cx="29152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800" dirty="0" smtClean="0">
                <a:solidFill>
                  <a:srgbClr val="FF0000"/>
                </a:solidFill>
              </a:rPr>
              <a:t>I. helyezett</a:t>
            </a:r>
            <a:endParaRPr lang="hu-HU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76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9756" y="1700808"/>
            <a:ext cx="8964488" cy="4958011"/>
          </a:xfrm>
        </p:spPr>
        <p:txBody>
          <a:bodyPr>
            <a:normAutofit/>
          </a:bodyPr>
          <a:lstStyle/>
          <a:p>
            <a:pPr marL="0" lvl="2" indent="0">
              <a:buNone/>
            </a:pPr>
            <a:endParaRPr kumimoji="1" lang="hu-HU" altLang="hu-HU" dirty="0">
              <a:solidFill>
                <a:srgbClr val="FFCC00"/>
              </a:solidFill>
            </a:endParaRPr>
          </a:p>
          <a:p>
            <a:pPr marL="0" indent="0">
              <a:buNone/>
            </a:pPr>
            <a:endParaRPr lang="hu-HU" altLang="hu-HU" sz="2800" dirty="0">
              <a:solidFill>
                <a:srgbClr val="FF0000"/>
              </a:solidFill>
              <a:cs typeface="Tahoma" pitchFamily="34" charset="0"/>
            </a:endParaRPr>
          </a:p>
          <a:p>
            <a:pPr marL="0" indent="0">
              <a:buNone/>
            </a:pPr>
            <a:endParaRPr kumimoji="1" lang="hu-HU" altLang="hu-HU" sz="2800" dirty="0"/>
          </a:p>
          <a:p>
            <a:pPr>
              <a:buFontTx/>
              <a:buChar char="•"/>
            </a:pPr>
            <a:endParaRPr lang="hu-HU" altLang="hu-HU" sz="3600" dirty="0">
              <a:solidFill>
                <a:srgbClr val="FFCC00"/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556792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25627" y="2276872"/>
            <a:ext cx="8856334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5400" dirty="0" smtClean="0">
                <a:solidFill>
                  <a:srgbClr val="FF0000"/>
                </a:solidFill>
              </a:rPr>
              <a:t>KÖZMEGHALLGATÁS – ONLINE</a:t>
            </a:r>
          </a:p>
          <a:p>
            <a:pPr algn="ctr"/>
            <a:endParaRPr lang="hu-HU" sz="5400" dirty="0" smtClean="0">
              <a:solidFill>
                <a:srgbClr val="FF0000"/>
              </a:solidFill>
            </a:endParaRPr>
          </a:p>
          <a:p>
            <a:pPr algn="ctr"/>
            <a:r>
              <a:rPr lang="hu-HU" sz="4800" dirty="0" smtClean="0">
                <a:solidFill>
                  <a:srgbClr val="FF0000"/>
                </a:solidFill>
              </a:rPr>
              <a:t>RHK Kft. Tevékenysége a térségben</a:t>
            </a:r>
            <a:endParaRPr lang="hu-HU" sz="4800" dirty="0">
              <a:solidFill>
                <a:srgbClr val="FF0000"/>
              </a:solidFill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39" y="260648"/>
            <a:ext cx="9144000" cy="609600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50"/>
            <a:ext cx="9144000" cy="609600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15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9756" y="1700808"/>
            <a:ext cx="8964488" cy="4958011"/>
          </a:xfrm>
        </p:spPr>
        <p:txBody>
          <a:bodyPr>
            <a:normAutofit/>
          </a:bodyPr>
          <a:lstStyle/>
          <a:p>
            <a:pPr marL="0" lvl="2" indent="0">
              <a:buNone/>
            </a:pPr>
            <a:endParaRPr kumimoji="1" lang="hu-HU" altLang="hu-HU" dirty="0">
              <a:solidFill>
                <a:srgbClr val="FFCC00"/>
              </a:solidFill>
            </a:endParaRPr>
          </a:p>
          <a:p>
            <a:pPr marL="0" indent="0">
              <a:buNone/>
            </a:pPr>
            <a:endParaRPr lang="hu-HU" altLang="hu-HU" sz="2800" dirty="0">
              <a:solidFill>
                <a:srgbClr val="FF0000"/>
              </a:solidFill>
              <a:cs typeface="Tahoma" pitchFamily="34" charset="0"/>
            </a:endParaRPr>
          </a:p>
          <a:p>
            <a:pPr marL="0" indent="0">
              <a:buNone/>
            </a:pPr>
            <a:endParaRPr kumimoji="1" lang="hu-HU" altLang="hu-HU" sz="2800" dirty="0"/>
          </a:p>
          <a:p>
            <a:pPr>
              <a:buFontTx/>
              <a:buChar char="•"/>
            </a:pPr>
            <a:endParaRPr lang="hu-HU" altLang="hu-HU" sz="3600" dirty="0">
              <a:solidFill>
                <a:srgbClr val="FFCC00"/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556792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686486" y="2852936"/>
            <a:ext cx="77710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5400" dirty="0" smtClean="0">
                <a:solidFill>
                  <a:srgbClr val="FF0000"/>
                </a:solidFill>
              </a:rPr>
              <a:t>XVII. </a:t>
            </a:r>
            <a:r>
              <a:rPr lang="hu-HU" sz="5400" smtClean="0">
                <a:solidFill>
                  <a:srgbClr val="FF0000"/>
                </a:solidFill>
              </a:rPr>
              <a:t>TÁJOLÓ NAP </a:t>
            </a:r>
            <a:r>
              <a:rPr lang="hu-HU" sz="5400" dirty="0" smtClean="0">
                <a:solidFill>
                  <a:srgbClr val="FF0000"/>
                </a:solidFill>
              </a:rPr>
              <a:t>- ONLINE</a:t>
            </a:r>
            <a:endParaRPr lang="hu-HU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16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9756" y="1700808"/>
            <a:ext cx="8964488" cy="49580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hu-HU" altLang="hu-HU" sz="3600" b="1" dirty="0">
                <a:solidFill>
                  <a:srgbClr val="FF0000"/>
                </a:solidFill>
              </a:rPr>
              <a:t>Saját kommunikációs eszköztár </a:t>
            </a:r>
            <a:r>
              <a:rPr kumimoji="1" lang="hu-HU" altLang="hu-HU" sz="3600" b="1" dirty="0" smtClean="0">
                <a:solidFill>
                  <a:srgbClr val="FF0000"/>
                </a:solidFill>
              </a:rPr>
              <a:t>kialakítása</a:t>
            </a:r>
          </a:p>
          <a:p>
            <a:pPr marL="0" lvl="2" indent="0">
              <a:buNone/>
            </a:pPr>
            <a:r>
              <a:rPr kumimoji="1" lang="hu-HU" altLang="hu-HU" sz="2800" dirty="0" err="1"/>
              <a:t>NyMTIT</a:t>
            </a:r>
            <a:r>
              <a:rPr kumimoji="1" lang="hu-HU" altLang="hu-HU" sz="2800" dirty="0"/>
              <a:t> </a:t>
            </a:r>
            <a:r>
              <a:rPr kumimoji="1" lang="hu-HU" altLang="hu-HU" sz="2800" dirty="0" err="1"/>
              <a:t>gyorsinfo</a:t>
            </a:r>
            <a:endParaRPr kumimoji="1" lang="hu-HU" altLang="hu-HU" sz="2800" dirty="0"/>
          </a:p>
          <a:p>
            <a:pPr marL="0" lvl="2" indent="0">
              <a:buNone/>
            </a:pPr>
            <a:endParaRPr kumimoji="1" lang="hu-HU" altLang="hu-HU" sz="2800" dirty="0" smtClean="0"/>
          </a:p>
          <a:p>
            <a:pPr marL="0" lvl="2" indent="0">
              <a:buNone/>
            </a:pPr>
            <a:r>
              <a:rPr kumimoji="1" lang="hu-HU" altLang="hu-HU" sz="2800" dirty="0" smtClean="0"/>
              <a:t>Nyugat-Mecseki Tájkép</a:t>
            </a:r>
          </a:p>
          <a:p>
            <a:pPr marL="0" lvl="2" indent="0">
              <a:buNone/>
            </a:pPr>
            <a:endParaRPr kumimoji="1" lang="hu-HU" altLang="hu-HU" sz="2800" dirty="0" smtClean="0"/>
          </a:p>
          <a:p>
            <a:pPr marL="0" lvl="2" indent="0">
              <a:buNone/>
            </a:pPr>
            <a:r>
              <a:rPr kumimoji="1" lang="hu-HU" altLang="hu-HU" sz="2800" dirty="0" err="1" smtClean="0"/>
              <a:t>NyMTIT</a:t>
            </a:r>
            <a:r>
              <a:rPr kumimoji="1" lang="hu-HU" altLang="hu-HU" sz="2800" dirty="0" smtClean="0"/>
              <a:t> </a:t>
            </a:r>
            <a:r>
              <a:rPr kumimoji="1" lang="hu-HU" altLang="hu-HU" sz="2800" dirty="0"/>
              <a:t>videó </a:t>
            </a:r>
            <a:r>
              <a:rPr kumimoji="1" lang="hu-HU" altLang="hu-HU" sz="2800" dirty="0" smtClean="0"/>
              <a:t>hírlevél</a:t>
            </a:r>
          </a:p>
          <a:p>
            <a:pPr marL="0" lvl="2" indent="0">
              <a:buNone/>
            </a:pPr>
            <a:endParaRPr kumimoji="1" lang="hu-HU" altLang="hu-HU" sz="2800" dirty="0"/>
          </a:p>
          <a:p>
            <a:pPr marL="0" lvl="2" indent="0">
              <a:buNone/>
            </a:pPr>
            <a:r>
              <a:rPr kumimoji="1" lang="hu-HU" altLang="hu-HU" sz="2800" dirty="0" err="1" smtClean="0"/>
              <a:t>Nymtit.hu</a:t>
            </a:r>
            <a:endParaRPr kumimoji="1" lang="hu-HU" altLang="hu-HU" sz="2800" dirty="0" smtClean="0"/>
          </a:p>
          <a:p>
            <a:pPr marL="0" lvl="2" indent="0">
              <a:buNone/>
            </a:pPr>
            <a:endParaRPr kumimoji="1" lang="hu-HU" altLang="hu-HU" sz="2800" dirty="0" smtClean="0"/>
          </a:p>
          <a:p>
            <a:pPr marL="0" lvl="2" indent="0">
              <a:buNone/>
            </a:pPr>
            <a:r>
              <a:rPr kumimoji="1" lang="hu-HU" altLang="hu-HU" sz="2800" dirty="0" smtClean="0"/>
              <a:t>Ellenőrző Bizottság </a:t>
            </a:r>
            <a:endParaRPr kumimoji="1" lang="hu-HU" altLang="hu-HU" sz="2800" dirty="0"/>
          </a:p>
          <a:p>
            <a:pPr marL="0" lvl="2" indent="0">
              <a:buNone/>
            </a:pPr>
            <a:endParaRPr kumimoji="1" lang="hu-HU" altLang="hu-HU" dirty="0">
              <a:solidFill>
                <a:srgbClr val="FFCC00"/>
              </a:solidFill>
            </a:endParaRPr>
          </a:p>
          <a:p>
            <a:pPr marL="0" indent="0">
              <a:buNone/>
            </a:pPr>
            <a:endParaRPr lang="hu-HU" altLang="hu-HU" sz="2800" dirty="0">
              <a:solidFill>
                <a:srgbClr val="FF0000"/>
              </a:solidFill>
              <a:cs typeface="Tahoma" pitchFamily="34" charset="0"/>
            </a:endParaRPr>
          </a:p>
          <a:p>
            <a:pPr marL="0" indent="0">
              <a:buNone/>
            </a:pPr>
            <a:endParaRPr kumimoji="1" lang="hu-HU" altLang="hu-HU" sz="2800" dirty="0"/>
          </a:p>
          <a:p>
            <a:pPr>
              <a:buFontTx/>
              <a:buChar char="•"/>
            </a:pPr>
            <a:endParaRPr lang="hu-HU" altLang="hu-HU" sz="3600" dirty="0">
              <a:solidFill>
                <a:srgbClr val="FFCC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204864"/>
            <a:ext cx="1488000" cy="1119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Tibor\Desktop\tajkep_front2015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03839"/>
            <a:ext cx="2007295" cy="283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556792"/>
          </a:xfrm>
          <a:prstGeom prst="rect">
            <a:avLst/>
          </a:prstGeom>
        </p:spPr>
      </p:pic>
      <p:pic>
        <p:nvPicPr>
          <p:cNvPr id="4098" name="Picture 2" descr="D:\ké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4784"/>
            <a:ext cx="5620951" cy="524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22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9756" y="1700808"/>
            <a:ext cx="8964488" cy="4958011"/>
          </a:xfrm>
        </p:spPr>
        <p:txBody>
          <a:bodyPr>
            <a:normAutofit/>
          </a:bodyPr>
          <a:lstStyle/>
          <a:p>
            <a:pPr marL="0" lvl="2" indent="0">
              <a:buNone/>
            </a:pPr>
            <a:endParaRPr kumimoji="1" lang="hu-HU" altLang="hu-HU" dirty="0">
              <a:solidFill>
                <a:srgbClr val="FFCC00"/>
              </a:solidFill>
            </a:endParaRPr>
          </a:p>
          <a:p>
            <a:pPr marL="0" indent="0">
              <a:buNone/>
            </a:pPr>
            <a:endParaRPr lang="hu-HU" altLang="hu-HU" sz="2800" dirty="0">
              <a:solidFill>
                <a:srgbClr val="FF0000"/>
              </a:solidFill>
              <a:cs typeface="Tahoma" pitchFamily="34" charset="0"/>
            </a:endParaRPr>
          </a:p>
          <a:p>
            <a:pPr marL="0" indent="0">
              <a:buNone/>
            </a:pPr>
            <a:endParaRPr kumimoji="1" lang="hu-HU" altLang="hu-HU" sz="2800" dirty="0"/>
          </a:p>
          <a:p>
            <a:pPr>
              <a:buFontTx/>
              <a:buChar char="•"/>
            </a:pPr>
            <a:endParaRPr lang="hu-HU" altLang="hu-HU" sz="3600" dirty="0">
              <a:solidFill>
                <a:srgbClr val="FFCC0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1520" y="1916832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78663" y="2492896"/>
            <a:ext cx="892899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dirty="0">
                <a:solidFill>
                  <a:srgbClr val="FF0000"/>
                </a:solidFill>
              </a:rPr>
              <a:t>Mindenki számára fontos az emberek biztonsága, egészsége, környezete, ennek érdekében folytatjuk tevékenységünket! </a:t>
            </a:r>
            <a:endParaRPr lang="hu-HU" sz="4400" dirty="0" smtClean="0">
              <a:solidFill>
                <a:srgbClr val="FF0000"/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55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2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43508" y="2636912"/>
            <a:ext cx="8856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dirty="0" smtClean="0">
                <a:solidFill>
                  <a:srgbClr val="FF0000"/>
                </a:solidFill>
              </a:rPr>
              <a:t>KÖSZÖNÖM A FIGYELMET !</a:t>
            </a:r>
            <a:endParaRPr lang="hu-HU" sz="6000" dirty="0">
              <a:solidFill>
                <a:srgbClr val="FF0000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4864"/>
            <a:ext cx="9144000" cy="155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4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772816"/>
            <a:ext cx="8964488" cy="49580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4000" dirty="0">
                <a:solidFill>
                  <a:srgbClr val="FF0000"/>
                </a:solidFill>
              </a:rPr>
              <a:t>A Társulás folyamatosan látta el </a:t>
            </a:r>
            <a:r>
              <a:rPr lang="hu-HU" sz="4000" dirty="0" smtClean="0">
                <a:solidFill>
                  <a:srgbClr val="FF0000"/>
                </a:solidFill>
              </a:rPr>
              <a:t>feladatait.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/>
              <a:t>Mindenki számára fontos az emberek biztonsága, egészsége, környezete, ennek érdekében folytatjuk tevékenységünket! Az érintett települési környezet folyamatos tájékoztatást kapott eddig is a helyi </a:t>
            </a:r>
            <a:r>
              <a:rPr lang="hu-HU" dirty="0" smtClean="0"/>
              <a:t>kábeltelevíziós </a:t>
            </a:r>
            <a:r>
              <a:rPr lang="hu-HU" dirty="0"/>
              <a:t>csatornákon, helyi újságokon, írott kiadványokon keresztül, melyekben a társulás, az RHK Közhasznú Nonprofit Kft. </a:t>
            </a:r>
            <a:r>
              <a:rPr lang="hu-HU" dirty="0" smtClean="0"/>
              <a:t>és </a:t>
            </a:r>
            <a:r>
              <a:rPr lang="hu-HU" dirty="0"/>
              <a:t>a kutatásban résztvevő cégek is helyet kaptak. 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91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4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9756" y="1865805"/>
            <a:ext cx="8964488" cy="49580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4000" dirty="0" smtClean="0">
                <a:solidFill>
                  <a:srgbClr val="FF0000"/>
                </a:solidFill>
              </a:rPr>
              <a:t>Országos szűrés</a:t>
            </a:r>
            <a:endParaRPr lang="hu-HU" sz="4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u-HU" altLang="hu-HU" sz="4000" dirty="0">
                <a:solidFill>
                  <a:srgbClr val="002060"/>
                </a:solidFill>
                <a:cs typeface="Tahoma" pitchFamily="34" charset="0"/>
              </a:rPr>
              <a:t>Miért a Bodai agyagkő</a:t>
            </a:r>
            <a:r>
              <a:rPr lang="hu-HU" altLang="hu-HU" sz="4000" dirty="0" smtClean="0">
                <a:solidFill>
                  <a:srgbClr val="002060"/>
                </a:solidFill>
                <a:cs typeface="Tahoma" pitchFamily="34" charset="0"/>
              </a:rPr>
              <a:t>?</a:t>
            </a:r>
          </a:p>
          <a:p>
            <a:pPr algn="just">
              <a:lnSpc>
                <a:spcPct val="110000"/>
              </a:lnSpc>
              <a:buFont typeface="Wingdings" pitchFamily="2" charset="2"/>
              <a:buChar char="§"/>
            </a:pPr>
            <a:r>
              <a:rPr lang="hu-HU" altLang="hu-HU" dirty="0">
                <a:solidFill>
                  <a:srgbClr val="000000"/>
                </a:solidFill>
                <a:cs typeface="Tahoma" pitchFamily="34" charset="0"/>
              </a:rPr>
              <a:t>Az 1000 m mélységben történt vizsgálatok </a:t>
            </a:r>
            <a:r>
              <a:rPr lang="hu-HU" altLang="hu-HU" dirty="0" smtClean="0">
                <a:solidFill>
                  <a:srgbClr val="000000"/>
                </a:solidFill>
                <a:cs typeface="Tahoma" pitchFamily="34" charset="0"/>
              </a:rPr>
              <a:t/>
            </a:r>
            <a:br>
              <a:rPr lang="hu-HU" altLang="hu-HU" dirty="0" smtClean="0">
                <a:solidFill>
                  <a:srgbClr val="000000"/>
                </a:solidFill>
                <a:cs typeface="Tahoma" pitchFamily="34" charset="0"/>
              </a:rPr>
            </a:br>
            <a:r>
              <a:rPr lang="hu-HU" altLang="hu-HU" dirty="0" smtClean="0">
                <a:solidFill>
                  <a:srgbClr val="000000"/>
                </a:solidFill>
                <a:cs typeface="Tahoma" pitchFamily="34" charset="0"/>
              </a:rPr>
              <a:t>(</a:t>
            </a:r>
            <a:r>
              <a:rPr lang="hu-HU" altLang="hu-HU" dirty="0">
                <a:solidFill>
                  <a:srgbClr val="000000"/>
                </a:solidFill>
                <a:cs typeface="Tahoma" pitchFamily="34" charset="0"/>
              </a:rPr>
              <a:t>1995–98) – egy tároló befogadása szempontjából – kedvező kőzettulajdonságokat mutattak</a:t>
            </a:r>
            <a:r>
              <a:rPr lang="hu-HU" altLang="hu-HU" dirty="0" smtClean="0">
                <a:solidFill>
                  <a:srgbClr val="000000"/>
                </a:solidFill>
                <a:cs typeface="Tahoma" pitchFamily="34" charset="0"/>
              </a:rPr>
              <a:t>.</a:t>
            </a:r>
          </a:p>
          <a:p>
            <a:pPr algn="just">
              <a:lnSpc>
                <a:spcPct val="110000"/>
              </a:lnSpc>
              <a:buFont typeface="Wingdings" pitchFamily="2" charset="2"/>
              <a:buChar char="§"/>
            </a:pPr>
            <a:r>
              <a:rPr lang="hu-HU" altLang="hu-HU" dirty="0">
                <a:solidFill>
                  <a:srgbClr val="000000"/>
                </a:solidFill>
                <a:cs typeface="Tahoma" pitchFamily="34" charset="0"/>
              </a:rPr>
              <a:t>Az országos szűrés (2000) során is ez a kőzet került az első helyre.</a:t>
            </a:r>
          </a:p>
          <a:p>
            <a:pPr marL="0" indent="0" algn="just">
              <a:lnSpc>
                <a:spcPct val="110000"/>
              </a:lnSpc>
              <a:buNone/>
            </a:pPr>
            <a:endParaRPr lang="hu-HU" altLang="hu-HU" dirty="0">
              <a:solidFill>
                <a:srgbClr val="000000"/>
              </a:solidFill>
              <a:cs typeface="Tahoma" pitchFamily="34" charset="0"/>
            </a:endParaRPr>
          </a:p>
          <a:p>
            <a:pPr marL="0" indent="0">
              <a:buNone/>
            </a:pPr>
            <a:endParaRPr kumimoji="1" lang="hu-HU" altLang="hu-HU" sz="2800" dirty="0"/>
          </a:p>
          <a:p>
            <a:pPr>
              <a:buFontTx/>
              <a:buChar char="•"/>
            </a:pPr>
            <a:endParaRPr lang="hu-HU" altLang="hu-HU" sz="3600" dirty="0">
              <a:solidFill>
                <a:srgbClr val="FFCC00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91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4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700808"/>
            <a:ext cx="8964488" cy="49580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u-HU" sz="3600" dirty="0" smtClean="0"/>
          </a:p>
          <a:p>
            <a:pPr marL="0" indent="0">
              <a:buNone/>
            </a:pPr>
            <a:r>
              <a:rPr lang="hu-HU" sz="3600" dirty="0" smtClean="0"/>
              <a:t>A Radioaktív </a:t>
            </a:r>
            <a:r>
              <a:rPr lang="hu-HU" sz="3600" dirty="0"/>
              <a:t>Hulladékokat Kezelő Közhasznú Nonprofit Kft. jóváhagyott tervei szerint a 260 millió éves </a:t>
            </a:r>
            <a:r>
              <a:rPr lang="hu-HU" sz="3600" dirty="0" smtClean="0"/>
              <a:t>Bodai Agyagkő Formáció (BAF ) </a:t>
            </a:r>
            <a:r>
              <a:rPr lang="hu-HU" sz="3600" dirty="0"/>
              <a:t>az eddigi kutatási eredmények szerint alkalmas lehet a hazánkban keletkező nagyaktivitású radioaktív hulladékok végleges elhelyezésére.</a:t>
            </a:r>
            <a:endParaRPr lang="hu-HU" sz="28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91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0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910953"/>
          </a:xfrm>
          <a:prstGeom prst="rect">
            <a:avLst/>
          </a:prstGeom>
        </p:spPr>
      </p:pic>
      <p:sp>
        <p:nvSpPr>
          <p:cNvPr id="6" name="Tartalom helye 2"/>
          <p:cNvSpPr txBox="1">
            <a:spLocks/>
          </p:cNvSpPr>
          <p:nvPr/>
        </p:nvSpPr>
        <p:spPr>
          <a:xfrm>
            <a:off x="251254" y="2708920"/>
            <a:ext cx="8892746" cy="2063378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hu-HU" sz="2400" dirty="0">
                <a:solidFill>
                  <a:schemeClr val="tx1"/>
                </a:solidFill>
              </a:rPr>
              <a:t> Nemzetközileg elfogadott megoldás: </a:t>
            </a:r>
            <a:r>
              <a:rPr lang="hu-HU" sz="2400" u="sng" dirty="0">
                <a:solidFill>
                  <a:schemeClr val="tx1"/>
                </a:solidFill>
              </a:rPr>
              <a:t>mélységi</a:t>
            </a:r>
            <a:r>
              <a:rPr lang="hu-HU" sz="2400" dirty="0">
                <a:solidFill>
                  <a:schemeClr val="tx1"/>
                </a:solidFill>
              </a:rPr>
              <a:t> </a:t>
            </a:r>
            <a:r>
              <a:rPr lang="hu-HU" sz="2400" u="sng" dirty="0">
                <a:solidFill>
                  <a:schemeClr val="tx1"/>
                </a:solidFill>
              </a:rPr>
              <a:t>geológiai</a:t>
            </a:r>
            <a:r>
              <a:rPr lang="hu-HU" sz="2400" dirty="0">
                <a:solidFill>
                  <a:schemeClr val="tx1"/>
                </a:solidFill>
              </a:rPr>
              <a:t> tároló kialakítása</a:t>
            </a: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endParaRPr lang="hu-HU" sz="2400" dirty="0">
              <a:solidFill>
                <a:schemeClr val="tx1"/>
              </a:solidFill>
            </a:endParaRPr>
          </a:p>
          <a:p>
            <a:pPr marL="0" indent="0">
              <a:buClrTx/>
              <a:buNone/>
              <a:defRPr/>
            </a:pPr>
            <a:endParaRPr lang="hu-HU" sz="1000" dirty="0">
              <a:solidFill>
                <a:schemeClr val="tx1"/>
              </a:solidFill>
            </a:endParaRPr>
          </a:p>
          <a:p>
            <a:pPr marL="0" indent="0" algn="ctr">
              <a:buClrTx/>
              <a:buNone/>
              <a:defRPr/>
            </a:pPr>
            <a:r>
              <a:rPr lang="hu-HU" sz="2400" b="1" dirty="0">
                <a:solidFill>
                  <a:schemeClr val="tx1"/>
                </a:solidFill>
              </a:rPr>
              <a:t>A jövőben kialakítandó tároló üzemelésének biztonságosságát hosszú távon kell igazolni!</a:t>
            </a: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endParaRPr lang="hu-HU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00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6518696" y="2420888"/>
            <a:ext cx="2843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FF0000"/>
                </a:solidFill>
              </a:rPr>
              <a:t>Kutatási terület</a:t>
            </a:r>
            <a:endParaRPr lang="hu-HU" sz="2800" dirty="0">
              <a:solidFill>
                <a:srgbClr val="FF000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2610" r="1579" b="1048"/>
          <a:stretch/>
        </p:blipFill>
        <p:spPr bwMode="auto">
          <a:xfrm>
            <a:off x="0" y="1105465"/>
            <a:ext cx="6493934" cy="575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6212742" y="4118589"/>
            <a:ext cx="3024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sz="2000" dirty="0">
                <a:solidFill>
                  <a:schemeClr val="accent1"/>
                </a:solidFill>
              </a:rPr>
              <a:t>Vizsgált terület: 87 km</a:t>
            </a:r>
            <a:r>
              <a:rPr lang="hu-HU" sz="2000" baseline="30000" dirty="0">
                <a:solidFill>
                  <a:schemeClr val="accent1"/>
                </a:solidFill>
              </a:rPr>
              <a:t>2</a:t>
            </a:r>
            <a:r>
              <a:rPr lang="hu-HU" sz="2000" dirty="0">
                <a:solidFill>
                  <a:schemeClr val="accent1"/>
                </a:solidFill>
              </a:rPr>
              <a:t> </a:t>
            </a:r>
            <a:endParaRPr lang="hu-HU" sz="2000" dirty="0" smtClean="0">
              <a:solidFill>
                <a:schemeClr val="accent1"/>
              </a:solidFill>
            </a:endParaRPr>
          </a:p>
          <a:p>
            <a:pPr>
              <a:defRPr/>
            </a:pPr>
            <a:r>
              <a:rPr lang="hu-HU" sz="2000" dirty="0" smtClean="0">
                <a:solidFill>
                  <a:schemeClr val="accent1"/>
                </a:solidFill>
              </a:rPr>
              <a:t>a </a:t>
            </a:r>
            <a:r>
              <a:rPr lang="hu-HU" sz="2000" dirty="0">
                <a:solidFill>
                  <a:schemeClr val="accent1"/>
                </a:solidFill>
              </a:rPr>
              <a:t>Nyugat-Mecsekben</a:t>
            </a:r>
          </a:p>
        </p:txBody>
      </p:sp>
      <p:pic>
        <p:nvPicPr>
          <p:cNvPr id="9" name="Picture 2" descr="\\rhk.local\rhk\Kommunikacios\Közös\2017\KÉPEK\BODA\fúrótorony május 12\RHK_7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140968"/>
            <a:ext cx="3315815" cy="219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\\rhk.local\rhk\Kommunikacios\Közös\2017\KÉPEK\BODA\fúrótorony május 12\RHK_69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409" y="2927195"/>
            <a:ext cx="2389501" cy="360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9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6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6" y="1556792"/>
            <a:ext cx="8944129" cy="502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91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4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910953"/>
          </a:xfrm>
          <a:prstGeom prst="rect">
            <a:avLst/>
          </a:prstGeom>
        </p:spPr>
      </p:pic>
      <p:sp>
        <p:nvSpPr>
          <p:cNvPr id="5" name="Cím 1"/>
          <p:cNvSpPr txBox="1">
            <a:spLocks/>
          </p:cNvSpPr>
          <p:nvPr/>
        </p:nvSpPr>
        <p:spPr>
          <a:xfrm>
            <a:off x="-324544" y="2204864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b="1" dirty="0" smtClean="0">
                <a:solidFill>
                  <a:schemeClr val="accent3">
                    <a:lumMod val="75000"/>
                  </a:schemeClr>
                </a:solidFill>
              </a:rPr>
              <a:t>Megkezdett </a:t>
            </a:r>
            <a:r>
              <a:rPr lang="hu-HU" b="1" dirty="0">
                <a:solidFill>
                  <a:schemeClr val="accent3">
                    <a:lumMod val="75000"/>
                  </a:schemeClr>
                </a:solidFill>
              </a:rPr>
              <a:t>munkák, </a:t>
            </a:r>
            <a:r>
              <a:rPr lang="hu-HU" b="1" dirty="0" smtClean="0">
                <a:solidFill>
                  <a:schemeClr val="accent3">
                    <a:lumMod val="75000"/>
                  </a:schemeClr>
                </a:solidFill>
              </a:rPr>
              <a:t>2020 - </a:t>
            </a:r>
            <a:r>
              <a:rPr lang="hu-HU" b="1" dirty="0" err="1" smtClean="0">
                <a:solidFill>
                  <a:schemeClr val="accent3">
                    <a:lumMod val="75000"/>
                  </a:schemeClr>
                </a:solidFill>
              </a:rPr>
              <a:t>ban</a:t>
            </a:r>
            <a:endParaRPr lang="hu-H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07504" y="4293096"/>
            <a:ext cx="89289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dirty="0" smtClean="0">
                <a:solidFill>
                  <a:schemeClr val="accent1"/>
                </a:solidFill>
              </a:rPr>
              <a:t>	</a:t>
            </a:r>
            <a:r>
              <a:rPr lang="hu-HU" sz="3200" b="1" dirty="0"/>
              <a:t>A Radioaktív Hulladékokat Kezelő Kft. megrendelésére, a </a:t>
            </a:r>
            <a:r>
              <a:rPr lang="hu-HU" sz="3200" b="1" dirty="0" err="1"/>
              <a:t>Mecsekérc</a:t>
            </a:r>
            <a:r>
              <a:rPr lang="hu-HU" sz="3200" b="1" dirty="0"/>
              <a:t> </a:t>
            </a:r>
            <a:r>
              <a:rPr lang="hu-HU" sz="3200" b="1" dirty="0" err="1"/>
              <a:t>Zrt</a:t>
            </a:r>
            <a:r>
              <a:rPr lang="hu-HU" sz="3200" b="1" dirty="0"/>
              <a:t>. kivitelezésében 2020. októberétől 3 új kutatófúrás létesül. 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60406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402</Words>
  <Application>Microsoft Office PowerPoint</Application>
  <PresentationFormat>Diavetítés a képernyőre (4:3 oldalarány)</PresentationFormat>
  <Paragraphs>141</Paragraphs>
  <Slides>29</Slides>
  <Notes>2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29</vt:i4>
      </vt:variant>
    </vt:vector>
  </HeadingPairs>
  <TitlesOfParts>
    <vt:vector size="30" baseType="lpstr"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Tibor</dc:creator>
  <cp:lastModifiedBy>Tibor</cp:lastModifiedBy>
  <cp:revision>198</cp:revision>
  <dcterms:created xsi:type="dcterms:W3CDTF">2015-05-27T18:15:42Z</dcterms:created>
  <dcterms:modified xsi:type="dcterms:W3CDTF">2020-12-03T18:07:53Z</dcterms:modified>
</cp:coreProperties>
</file>